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62" r:id="rId3"/>
    <p:sldId id="281" r:id="rId4"/>
    <p:sldId id="258" r:id="rId5"/>
    <p:sldId id="263" r:id="rId6"/>
    <p:sldId id="294" r:id="rId7"/>
    <p:sldId id="264" r:id="rId8"/>
    <p:sldId id="282" r:id="rId9"/>
    <p:sldId id="283" r:id="rId10"/>
    <p:sldId id="290" r:id="rId11"/>
    <p:sldId id="285" r:id="rId12"/>
    <p:sldId id="291" r:id="rId13"/>
    <p:sldId id="287" r:id="rId14"/>
    <p:sldId id="292" r:id="rId15"/>
    <p:sldId id="289" r:id="rId16"/>
    <p:sldId id="260" r:id="rId1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ko" initials="asd" lastIdx="5" clrIdx="0">
    <p:extLst>
      <p:ext uri="{19B8F6BF-5375-455C-9EA6-DF929625EA0E}">
        <p15:presenceInfo xmlns:p15="http://schemas.microsoft.com/office/powerpoint/2012/main" userId="ark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2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2D8FFA-63C2-498C-A2B6-D58567B31D3F}" type="datetimeFigureOut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C4ADAA-7D7B-4932-8E74-0EEE849D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9588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ln w="12700">
            <a:solidFill>
              <a:schemeClr val="tx1"/>
            </a:solidFill>
          </a:ln>
        </p:spPr>
        <p:txBody>
          <a:bodyPr/>
          <a:lstStyle/>
          <a:p>
            <a:r>
              <a:rPr lang="en-US" altLang="ko-KR" dirty="0"/>
              <a:t>2026</a:t>
            </a:r>
            <a:r>
              <a:rPr lang="ko-KR" altLang="en-US" dirty="0"/>
              <a:t>년도 </a:t>
            </a:r>
            <a:r>
              <a:rPr lang="en-US" altLang="ko-KR" dirty="0"/>
              <a:t>ARKO </a:t>
            </a:r>
            <a:r>
              <a:rPr lang="ko-KR" altLang="en-US" dirty="0" err="1"/>
              <a:t>예술창작실</a:t>
            </a:r>
            <a:r>
              <a:rPr lang="ko-KR" altLang="en-US" dirty="0"/>
              <a:t> 지원신청서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6DFDE-AD17-4D8C-954B-83C13443274F}" type="datetime1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317736" y="6405118"/>
            <a:ext cx="2743200" cy="365125"/>
          </a:xfrm>
        </p:spPr>
        <p:txBody>
          <a:bodyPr/>
          <a:lstStyle/>
          <a:p>
            <a:fld id="{CAC0D838-6DC9-4D70-9791-D29BA40A70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7891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2090928" y="0"/>
            <a:ext cx="10101072" cy="639064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ko-KR" dirty="0"/>
              <a:t>2026</a:t>
            </a:r>
            <a:r>
              <a:rPr lang="ko-KR" altLang="en-US" dirty="0"/>
              <a:t>년도 </a:t>
            </a:r>
            <a:r>
              <a:rPr lang="en-US" altLang="ko-KR" dirty="0"/>
              <a:t>ARKO </a:t>
            </a:r>
            <a:r>
              <a:rPr lang="ko-KR" altLang="en-US" dirty="0" err="1"/>
              <a:t>예술창작실</a:t>
            </a:r>
            <a:r>
              <a:rPr lang="ko-KR" altLang="en-US" dirty="0"/>
              <a:t> 지원신청서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3B480-0E4A-4851-B850-60DA81C30FB4}" type="datetime1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0D838-6DC9-4D70-9791-D29BA40A70FD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1048" y="0"/>
            <a:ext cx="1088644" cy="63906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직사각형 7"/>
          <p:cNvSpPr/>
          <p:nvPr userDrawn="1"/>
        </p:nvSpPr>
        <p:spPr>
          <a:xfrm>
            <a:off x="0" y="0"/>
            <a:ext cx="12192000" cy="639064"/>
          </a:xfrm>
          <a:prstGeom prst="rect">
            <a:avLst/>
          </a:prstGeom>
          <a:noFill/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1593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hdr="0" ftr="0" dt="0"/>
  <p:txStyles>
    <p:titleStyle>
      <a:lvl1pPr algn="ctr" defTabSz="914400" rtl="0" eaLnBrk="1" latinLnBrk="1" hangingPunct="1">
        <a:lnSpc>
          <a:spcPct val="90000"/>
        </a:lnSpc>
        <a:spcBef>
          <a:spcPct val="0"/>
        </a:spcBef>
        <a:buNone/>
        <a:defRPr sz="2000" b="0" kern="1200">
          <a:solidFill>
            <a:schemeClr val="bg1"/>
          </a:solidFill>
          <a:latin typeface="HY헤드라인M" panose="02030600000101010101" pitchFamily="18" charset="-127"/>
          <a:ea typeface="HY헤드라인M" panose="02030600000101010101" pitchFamily="18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arkoresidency@arko.or.kr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rko.or.kr/content/6051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5213396"/>
              </p:ext>
            </p:extLst>
          </p:nvPr>
        </p:nvGraphicFramePr>
        <p:xfrm>
          <a:off x="460299" y="1909519"/>
          <a:ext cx="11207825" cy="3025104"/>
        </p:xfrm>
        <a:graphic>
          <a:graphicData uri="http://schemas.openxmlformats.org/drawingml/2006/table">
            <a:tbl>
              <a:tblPr/>
              <a:tblGrid>
                <a:gridCol w="2213563">
                  <a:extLst>
                    <a:ext uri="{9D8B030D-6E8A-4147-A177-3AD203B41FA5}">
                      <a16:colId xmlns:a16="http://schemas.microsoft.com/office/drawing/2014/main" val="3505896837"/>
                    </a:ext>
                  </a:extLst>
                </a:gridCol>
                <a:gridCol w="8994262">
                  <a:extLst>
                    <a:ext uri="{9D8B030D-6E8A-4147-A177-3AD203B41FA5}">
                      <a16:colId xmlns:a16="http://schemas.microsoft.com/office/drawing/2014/main" val="1137155574"/>
                    </a:ext>
                  </a:extLst>
                </a:gridCol>
              </a:tblGrid>
              <a:tr h="302330">
                <a:tc>
                  <a:txBody>
                    <a:bodyPr/>
                    <a:lstStyle/>
                    <a:p>
                      <a:pPr marL="200660" marR="0" indent="-2006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제출서류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137160" marR="0" indent="-1371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제출 시 유의사항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535342"/>
                  </a:ext>
                </a:extLst>
              </a:tr>
              <a:tr h="151268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지원신청서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필수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18110" marR="0" indent="-11811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이메일 제출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1400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FF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hlinkClick r:id="rId2"/>
                        </a:rPr>
                        <a:t>arkoresidency@arko.or.kr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• </a:t>
                      </a:r>
                      <a:r>
                        <a:rPr lang="ko-KR" altLang="en-US" sz="1400" b="1" kern="0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이메일 제목 </a:t>
                      </a: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: 2026 ARKO </a:t>
                      </a:r>
                      <a:r>
                        <a:rPr lang="ko-KR" altLang="en-US" sz="1400" b="1" kern="0" spc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예술창작실</a:t>
                      </a:r>
                      <a:r>
                        <a:rPr lang="ko-KR" altLang="en-US" sz="1400" b="1" kern="0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 지원신청</a:t>
                      </a: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_</a:t>
                      </a:r>
                      <a:r>
                        <a:rPr lang="ko-KR" altLang="en-US" sz="1400" b="1" kern="0" spc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신청자명</a:t>
                      </a: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1400" b="1" kern="0" spc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활동명</a:t>
                      </a: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• </a:t>
                      </a:r>
                      <a:r>
                        <a:rPr lang="ko-KR" altLang="en-US" sz="1400" b="1" kern="0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파일명 </a:t>
                      </a: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: </a:t>
                      </a:r>
                      <a:r>
                        <a:rPr lang="ko-KR" altLang="en-US" sz="1400" b="1" kern="0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지원신청서</a:t>
                      </a: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_</a:t>
                      </a:r>
                      <a:r>
                        <a:rPr lang="ko-KR" altLang="en-US" sz="1400" b="1" kern="0" spc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신청자명</a:t>
                      </a: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1400" b="1" kern="0" spc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활동명</a:t>
                      </a:r>
                      <a:r>
                        <a:rPr lang="en-US" altLang="ko-KR" sz="1400" kern="0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)</a:t>
                      </a:r>
                      <a:endParaRPr lang="ko-KR" altLang="en-US" sz="1400" kern="0" spc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필수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신청서 내 증빙자료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창작활동계획서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CV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를 함께 첨부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14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지원신청서 양식 내 창작활동 시작 </a:t>
                      </a:r>
                      <a:r>
                        <a:rPr lang="ko-KR" altLang="en-US" sz="1400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정보를 포함한 </a:t>
                      </a:r>
                      <a:r>
                        <a:rPr lang="ko-KR" altLang="en-US" sz="14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항목은 </a:t>
                      </a:r>
                      <a:r>
                        <a:rPr lang="ko-KR" altLang="en-US" sz="1400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필수 자료입니다</a:t>
                      </a:r>
                      <a:r>
                        <a:rPr lang="en-US" altLang="ko-KR" sz="14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273228"/>
                  </a:ext>
                </a:extLst>
              </a:tr>
              <a:tr h="1210093">
                <a:tc gridSpan="2">
                  <a:txBody>
                    <a:bodyPr/>
                    <a:lstStyle/>
                    <a:p>
                      <a:pPr marL="177800" marR="0" indent="-17780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제출서류는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파워포인트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14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ppt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혹은 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PDF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파일로 제출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하여 주십시오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14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> 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100MB 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초과 금지</a:t>
                      </a:r>
                      <a:endParaRPr lang="ko-KR" altLang="en-US" sz="14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177800" marR="0" indent="-17780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1400" b="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제출서류 미비 및 부적격자 응모 시 행정 결격 또는 지원 결정 취소 처리될 </a:t>
                      </a:r>
                      <a:r>
                        <a:rPr lang="ko-KR" altLang="en-US" sz="14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 있습니다</a:t>
                      </a:r>
                      <a:r>
                        <a:rPr lang="en-US" altLang="ko-KR" sz="14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400" u="sng" kern="0" spc="-4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 </a:t>
                      </a:r>
                      <a:r>
                        <a:rPr lang="ko-KR" altLang="en-US" sz="1400" u="sng" kern="0" spc="-4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제출 서류 미비의 예시 </a:t>
                      </a:r>
                      <a:r>
                        <a:rPr lang="en-US" altLang="ko-KR" sz="1400" u="sng" kern="0" spc="-4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u="sng" kern="0" spc="-4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지원신청서 내 작품 링크 열람 시 로그인</a:t>
                      </a:r>
                      <a:r>
                        <a:rPr lang="en-US" altLang="ko-KR" sz="1400" u="sng" kern="0" spc="-4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u="sng" kern="0" spc="-4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회원가입 등 자료 검토가 어려운 경우</a:t>
                      </a:r>
                      <a:endParaRPr lang="en-US" altLang="ko-KR" sz="1400" u="sng" kern="0" spc="-4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공모 접수 마감 기한</a:t>
                      </a:r>
                      <a:r>
                        <a:rPr lang="en-US" altLang="ko-KR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한국시간</a:t>
                      </a:r>
                      <a:r>
                        <a:rPr lang="ko-KR" altLang="en-US" sz="1400" b="1" kern="0" spc="-20" baseline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기준</a:t>
                      </a:r>
                      <a:r>
                        <a:rPr lang="ko-KR" altLang="en-US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2026.2.18.(</a:t>
                      </a:r>
                      <a:r>
                        <a:rPr lang="ko-KR" altLang="en-US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수</a:t>
                      </a:r>
                      <a:r>
                        <a:rPr lang="en-US" altLang="ko-KR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 23:59</a:t>
                      </a:r>
                      <a:r>
                        <a:rPr lang="en-US" altLang="ko-KR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400" kern="0" spc="-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이후에는 제출 또는 수정이</a:t>
                      </a:r>
                      <a:r>
                        <a:rPr lang="ko-KR" altLang="en-US" sz="1400" kern="0" spc="-20" baseline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불가합니다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1396002"/>
                  </a:ext>
                </a:extLst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247896" y="854683"/>
            <a:ext cx="5969904" cy="448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1010" marR="0" indent="-461010" algn="ctr" fontAlgn="base" latinLnBrk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0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2026</a:t>
            </a:r>
            <a:r>
              <a:rPr lang="ko-KR" altLang="en-US" sz="20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년도 </a:t>
            </a:r>
            <a:r>
              <a:rPr lang="en-US" altLang="ko-KR" sz="20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ARKO </a:t>
            </a:r>
            <a:r>
              <a:rPr lang="ko-KR" altLang="en-US" sz="20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예술창작실</a:t>
            </a:r>
            <a:r>
              <a:rPr lang="ko-KR" altLang="en-US" sz="2000" kern="0" spc="-50" dirty="0">
                <a:solidFill>
                  <a:srgbClr val="0000FF"/>
                </a:solidFill>
                <a:latin typeface="함초롬바탕" panose="02030604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지원신청서 작성 안내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675114"/>
              </p:ext>
            </p:extLst>
          </p:nvPr>
        </p:nvGraphicFramePr>
        <p:xfrm>
          <a:off x="460300" y="5518254"/>
          <a:ext cx="11207825" cy="660908"/>
        </p:xfrm>
        <a:graphic>
          <a:graphicData uri="http://schemas.openxmlformats.org/drawingml/2006/table">
            <a:tbl>
              <a:tblPr/>
              <a:tblGrid>
                <a:gridCol w="1963021">
                  <a:extLst>
                    <a:ext uri="{9D8B030D-6E8A-4147-A177-3AD203B41FA5}">
                      <a16:colId xmlns:a16="http://schemas.microsoft.com/office/drawing/2014/main" val="1411544627"/>
                    </a:ext>
                  </a:extLst>
                </a:gridCol>
                <a:gridCol w="4291400">
                  <a:extLst>
                    <a:ext uri="{9D8B030D-6E8A-4147-A177-3AD203B41FA5}">
                      <a16:colId xmlns:a16="http://schemas.microsoft.com/office/drawing/2014/main" val="491667713"/>
                    </a:ext>
                  </a:extLst>
                </a:gridCol>
                <a:gridCol w="4953404">
                  <a:extLst>
                    <a:ext uri="{9D8B030D-6E8A-4147-A177-3AD203B41FA5}">
                      <a16:colId xmlns:a16="http://schemas.microsoft.com/office/drawing/2014/main" val="3400414092"/>
                    </a:ext>
                  </a:extLst>
                </a:gridCol>
              </a:tblGrid>
              <a:tr h="3304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문의처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214630" marR="0" indent="-21463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연락처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2416957"/>
                  </a:ext>
                </a:extLst>
              </a:tr>
              <a:tr h="330454">
                <a:tc>
                  <a:txBody>
                    <a:bodyPr/>
                    <a:lstStyle/>
                    <a:p>
                      <a:pPr marL="241300" marR="63500" indent="-8890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tabLst>
                          <a:tab pos="152400" algn="l"/>
                          <a:tab pos="152400" algn="l"/>
                        </a:tabLs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사업문의</a:t>
                      </a:r>
                      <a:endParaRPr lang="ko-KR" altLang="en-US" sz="1400" kern="0" spc="-40">
                        <a:solidFill>
                          <a:srgbClr val="0000FF"/>
                        </a:solidFill>
                        <a:effectLst/>
                        <a:latin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41300" marR="63500" indent="-8890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tabLst>
                          <a:tab pos="152400" algn="l"/>
                          <a:tab pos="152400" algn="l"/>
                        </a:tabLs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한국문화예술위원회 미술관운영팀</a:t>
                      </a:r>
                      <a:endParaRPr lang="ko-KR" altLang="en-US" sz="1400" kern="0" spc="-40" dirty="0">
                        <a:solidFill>
                          <a:srgbClr val="0000FF"/>
                        </a:solidFill>
                        <a:effectLst/>
                        <a:latin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41300" marR="63500" indent="-8890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tabLst>
                          <a:tab pos="152400" algn="l"/>
                          <a:tab pos="152400" algn="l"/>
                        </a:tabLs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02-760-4540</a:t>
                      </a:r>
                      <a:endParaRPr lang="en-US" sz="1400" kern="0" spc="-40" dirty="0">
                        <a:solidFill>
                          <a:srgbClr val="0000FF"/>
                        </a:solidFill>
                        <a:effectLst/>
                        <a:latin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6400247"/>
                  </a:ext>
                </a:extLst>
              </a:tr>
            </a:tbl>
          </a:graphicData>
        </a:graphic>
      </p:graphicFrame>
      <p:sp>
        <p:nvSpPr>
          <p:cNvPr id="13" name="직사각형 12"/>
          <p:cNvSpPr/>
          <p:nvPr/>
        </p:nvSpPr>
        <p:spPr>
          <a:xfrm>
            <a:off x="6325955" y="854683"/>
            <a:ext cx="5371233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indent="-285750" fontAlgn="base" latinLnBrk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kern="0" dirty="0">
                <a:solidFill>
                  <a:srgbClr val="0000FF"/>
                </a:solidFill>
                <a:latin typeface="+mn-ea"/>
              </a:rPr>
              <a:t>* 아래 내용을 반드시 숙지하고 지원신청서를 작성해 주십시오</a:t>
            </a:r>
            <a:r>
              <a:rPr lang="en-US" altLang="ko-KR" sz="1200" kern="0" dirty="0">
                <a:solidFill>
                  <a:srgbClr val="0000FF"/>
                </a:solidFill>
                <a:latin typeface="+mn-ea"/>
              </a:rPr>
              <a:t>.</a:t>
            </a:r>
            <a:endParaRPr lang="ko-KR" altLang="en-US" sz="1200" kern="0" dirty="0">
              <a:solidFill>
                <a:srgbClr val="0000FF"/>
              </a:solidFill>
              <a:latin typeface="+mn-ea"/>
            </a:endParaRPr>
          </a:p>
          <a:p>
            <a:pPr marR="0" fontAlgn="base" latinLnBrk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200" kern="0" dirty="0">
                <a:solidFill>
                  <a:srgbClr val="0000FF"/>
                </a:solidFill>
                <a:latin typeface="+mn-ea"/>
              </a:rPr>
              <a:t>* </a:t>
            </a:r>
            <a:r>
              <a:rPr lang="ko-KR" altLang="en-US" sz="1200" kern="0" dirty="0">
                <a:solidFill>
                  <a:srgbClr val="0000FF"/>
                </a:solidFill>
                <a:latin typeface="+mn-ea"/>
              </a:rPr>
              <a:t>본 안내자료</a:t>
            </a:r>
            <a:r>
              <a:rPr lang="en-US" altLang="ko-KR" sz="1200" kern="0" dirty="0">
                <a:solidFill>
                  <a:srgbClr val="0000FF"/>
                </a:solidFill>
                <a:latin typeface="+mn-ea"/>
              </a:rPr>
              <a:t>(1</a:t>
            </a:r>
            <a:r>
              <a:rPr lang="ko-KR" altLang="en-US" sz="1200" kern="0" dirty="0">
                <a:solidFill>
                  <a:srgbClr val="0000FF"/>
                </a:solidFill>
                <a:latin typeface="+mn-ea"/>
              </a:rPr>
              <a:t>쪽</a:t>
            </a:r>
            <a:r>
              <a:rPr lang="en-US" altLang="ko-KR" sz="1200" kern="0" dirty="0">
                <a:solidFill>
                  <a:srgbClr val="0000FF"/>
                </a:solidFill>
                <a:latin typeface="+mn-ea"/>
              </a:rPr>
              <a:t>) </a:t>
            </a:r>
            <a:r>
              <a:rPr lang="ko-KR" altLang="en-US" sz="1200" kern="0" dirty="0">
                <a:solidFill>
                  <a:srgbClr val="0000FF"/>
                </a:solidFill>
                <a:latin typeface="+mn-ea"/>
              </a:rPr>
              <a:t>및 파란색 글씨는 안내 사항으로</a:t>
            </a:r>
            <a:r>
              <a:rPr lang="en-US" altLang="ko-KR" sz="1200" kern="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kern="0" dirty="0">
                <a:solidFill>
                  <a:srgbClr val="0000FF"/>
                </a:solidFill>
                <a:latin typeface="+mn-ea"/>
              </a:rPr>
              <a:t>제출 시 삭제하여 주시기 바랍니다</a:t>
            </a:r>
            <a:r>
              <a:rPr lang="en-US" altLang="ko-KR" sz="1200" kern="0" dirty="0">
                <a:solidFill>
                  <a:srgbClr val="0000FF"/>
                </a:solidFill>
                <a:latin typeface="+mn-ea"/>
              </a:rPr>
              <a:t>.</a:t>
            </a:r>
            <a:endParaRPr lang="ko-KR" altLang="en-US" sz="1200" kern="0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33749" y="1416631"/>
            <a:ext cx="1348446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제출 서류</a:t>
            </a:r>
            <a:endParaRPr lang="ko-KR" altLang="en-US" sz="16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56051" y="5011508"/>
            <a:ext cx="1074333" cy="4298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문의처</a:t>
            </a:r>
            <a:endParaRPr lang="ko-KR" altLang="en-US" sz="105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0D838-6DC9-4D70-9791-D29BA40A70FD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5828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1705640"/>
              </p:ext>
            </p:extLst>
          </p:nvPr>
        </p:nvGraphicFramePr>
        <p:xfrm>
          <a:off x="378962" y="1673856"/>
          <a:ext cx="11339182" cy="4105656"/>
        </p:xfrm>
        <a:graphic>
          <a:graphicData uri="http://schemas.openxmlformats.org/drawingml/2006/table">
            <a:tbl>
              <a:tblPr/>
              <a:tblGrid>
                <a:gridCol w="2153151">
                  <a:extLst>
                    <a:ext uri="{9D8B030D-6E8A-4147-A177-3AD203B41FA5}">
                      <a16:colId xmlns:a16="http://schemas.microsoft.com/office/drawing/2014/main" val="3414410996"/>
                    </a:ext>
                  </a:extLst>
                </a:gridCol>
                <a:gridCol w="1677422">
                  <a:extLst>
                    <a:ext uri="{9D8B030D-6E8A-4147-A177-3AD203B41FA5}">
                      <a16:colId xmlns:a16="http://schemas.microsoft.com/office/drawing/2014/main" val="3946042905"/>
                    </a:ext>
                  </a:extLst>
                </a:gridCol>
                <a:gridCol w="1227524">
                  <a:extLst>
                    <a:ext uri="{9D8B030D-6E8A-4147-A177-3AD203B41FA5}">
                      <a16:colId xmlns:a16="http://schemas.microsoft.com/office/drawing/2014/main" val="379767463"/>
                    </a:ext>
                  </a:extLst>
                </a:gridCol>
                <a:gridCol w="1416026">
                  <a:extLst>
                    <a:ext uri="{9D8B030D-6E8A-4147-A177-3AD203B41FA5}">
                      <a16:colId xmlns:a16="http://schemas.microsoft.com/office/drawing/2014/main" val="4292619424"/>
                    </a:ext>
                  </a:extLst>
                </a:gridCol>
                <a:gridCol w="1603399">
                  <a:extLst>
                    <a:ext uri="{9D8B030D-6E8A-4147-A177-3AD203B41FA5}">
                      <a16:colId xmlns:a16="http://schemas.microsoft.com/office/drawing/2014/main" val="2599657150"/>
                    </a:ext>
                  </a:extLst>
                </a:gridCol>
                <a:gridCol w="3261660">
                  <a:extLst>
                    <a:ext uri="{9D8B030D-6E8A-4147-A177-3AD203B41FA5}">
                      <a16:colId xmlns:a16="http://schemas.microsoft.com/office/drawing/2014/main" val="836798960"/>
                    </a:ext>
                  </a:extLst>
                </a:gridCol>
              </a:tblGrid>
              <a:tr h="513207">
                <a:tc rowSpan="6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‣ 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신청자 정보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‣ </a:t>
                      </a:r>
                      <a:r>
                        <a:rPr lang="ko-KR" altLang="en-US" sz="1400" b="1" kern="0" spc="-1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신청자 명</a:t>
                      </a:r>
                      <a:endParaRPr lang="ko-KR" altLang="en-US" sz="1400" kern="0" spc="0" dirty="0">
                        <a:solidFill>
                          <a:sysClr val="windowText" lastClr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12700" marR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예시</a:t>
                      </a: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200" b="0" i="1" kern="0" spc="0" dirty="0" err="1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김아르코</a:t>
                      </a: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0" i="1" kern="0" spc="0" dirty="0" err="1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활동명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0" i="1" kern="0" spc="0" dirty="0" err="1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아르코</a:t>
                      </a: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</a:rPr>
                        <a:t>‣ </a:t>
                      </a:r>
                      <a:r>
                        <a:rPr lang="ko-KR" altLang="en-US" sz="1400" b="1" kern="0" spc="-1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</a:rPr>
                        <a:t>생년월일</a:t>
                      </a:r>
                      <a:endParaRPr lang="ko-KR" altLang="en-US" sz="1400" kern="0" spc="0" dirty="0">
                        <a:solidFill>
                          <a:sysClr val="windowText" lastClr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1900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 </a:t>
                      </a: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3432921"/>
                  </a:ext>
                </a:extLst>
              </a:tr>
              <a:tr h="5132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+mn-cs"/>
                        </a:rPr>
                        <a:t>‣ </a:t>
                      </a:r>
                      <a:r>
                        <a:rPr lang="ko-KR" altLang="en-US" sz="1400" b="1" kern="0" spc="-100" dirty="0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+mn-cs"/>
                        </a:rPr>
                        <a:t>성별</a:t>
                      </a:r>
                      <a:r>
                        <a:rPr lang="en-US" altLang="ko-KR" sz="1400" b="1" kern="0" spc="-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200" b="0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☞</a:t>
                      </a:r>
                      <a:r>
                        <a:rPr lang="ko-KR" altLang="en-US" sz="1200" b="1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✔</a:t>
                      </a:r>
                      <a:r>
                        <a:rPr lang="ko-KR" altLang="en-US" sz="1200" b="0" kern="1200" spc="0" baseline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200" b="0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표기</a:t>
                      </a:r>
                      <a:endParaRPr lang="ko-KR" altLang="en-US" sz="1400" b="1" kern="0" spc="-1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☐</a:t>
                      </a:r>
                      <a:r>
                        <a:rPr lang="ko-KR" altLang="en-US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i="0" kern="0" spc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여성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☐</a:t>
                      </a:r>
                      <a:r>
                        <a:rPr lang="ko-KR" alt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남성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☐</a:t>
                      </a:r>
                      <a:r>
                        <a:rPr lang="ko-KR" alt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i="0" kern="1200" spc="-1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기타</a:t>
                      </a:r>
                      <a:r>
                        <a:rPr lang="en-US" altLang="ko-KR" sz="1400" b="1" i="0" kern="1200" spc="-15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_____________</a:t>
                      </a:r>
                      <a:endParaRPr lang="ko-KR" altLang="en-US" sz="1400" b="1" i="0" kern="1200" spc="-15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☐</a:t>
                      </a:r>
                      <a:r>
                        <a:rPr lang="ko-KR" altLang="en-US" sz="14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응답 거부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2781347"/>
                  </a:ext>
                </a:extLst>
              </a:tr>
              <a:tr h="5132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‣ </a:t>
                      </a:r>
                      <a:r>
                        <a:rPr lang="ko-KR" altLang="en-US" sz="1400" b="1" kern="0" spc="-1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전화번호</a:t>
                      </a:r>
                      <a:endParaRPr lang="ko-KR" altLang="en-US" sz="1400" kern="0" spc="0" dirty="0">
                        <a:solidFill>
                          <a:sysClr val="windowText" lastClr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+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국가번호</a:t>
                      </a: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-000-0000-0000</a:t>
                      </a:r>
                      <a:endParaRPr lang="ko-KR" altLang="en-US" sz="1200" dirty="0"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-1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</a:rPr>
                        <a:t>‣ </a:t>
                      </a:r>
                      <a:r>
                        <a:rPr lang="ko-KR" altLang="en-US" sz="1400" b="1" kern="0" spc="-1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</a:rPr>
                        <a:t>이메일</a:t>
                      </a:r>
                      <a:endParaRPr lang="ko-KR" altLang="en-US" sz="1400" kern="0" spc="0" dirty="0">
                        <a:solidFill>
                          <a:sysClr val="windowText" lastClr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400" dirty="0"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1004105"/>
                  </a:ext>
                </a:extLst>
              </a:tr>
              <a:tr h="5132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‣ </a:t>
                      </a:r>
                      <a:r>
                        <a:rPr lang="ko-KR" altLang="en-US" sz="1400" b="1" kern="0" spc="-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국적</a:t>
                      </a:r>
                      <a:endParaRPr lang="en-US" altLang="ko-KR" sz="1400" b="1" kern="0" spc="-1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1270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예시</a:t>
                      </a: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대한민국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-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‣ </a:t>
                      </a:r>
                      <a:r>
                        <a:rPr lang="ko-KR" altLang="en-US" sz="1400" b="1" kern="0" spc="-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현재 거주지 주소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0" i="1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0" i="1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예시</a:t>
                      </a:r>
                      <a:r>
                        <a:rPr lang="en-US" altLang="ko-KR" sz="1200" b="0" i="1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200" b="0" i="1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대한민국 서울시 종로구 </a:t>
                      </a:r>
                      <a:r>
                        <a:rPr lang="ko-KR" altLang="en-US" sz="1200" b="0" i="1" kern="0" spc="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동숭길</a:t>
                      </a:r>
                      <a:r>
                        <a:rPr lang="ko-KR" altLang="en-US" sz="1200" b="0" i="1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i="1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ko-KR" altLang="en-US" sz="1200" b="0" i="1" kern="0" spc="0" dirty="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1084415"/>
                  </a:ext>
                </a:extLst>
              </a:tr>
              <a:tr h="513207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‣ </a:t>
                      </a:r>
                      <a:r>
                        <a:rPr lang="ko-KR" altLang="en-US" sz="1400" b="1" kern="0" spc="-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이용 기간</a:t>
                      </a:r>
                      <a:endParaRPr lang="en-US" altLang="ko-KR" sz="1400" b="1" kern="0" spc="-1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</a:endParaRPr>
                    </a:p>
                    <a:p>
                      <a:pPr marL="0" marR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  ☞ 두 기간 중 </a:t>
                      </a:r>
                      <a:endParaRPr lang="en-US" altLang="ko-KR" sz="1100" b="0" kern="0" spc="0" dirty="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</a:endParaRPr>
                    </a:p>
                    <a:p>
                      <a:pPr marL="0" marR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하나만 선택</a:t>
                      </a:r>
                      <a:r>
                        <a:rPr lang="en-US" altLang="ko-KR" sz="1100" b="0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100" b="1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✔</a:t>
                      </a:r>
                      <a:r>
                        <a:rPr lang="ko-KR" altLang="en-US" sz="1100" b="0" kern="1200" spc="0" baseline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100" b="0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표기</a:t>
                      </a:r>
                      <a:r>
                        <a:rPr lang="en-US" altLang="ko-KR" sz="1100" b="0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)</a:t>
                      </a:r>
                      <a:endParaRPr lang="ko-KR" altLang="en-US" sz="1100" b="0" kern="0" spc="0" dirty="0">
                        <a:solidFill>
                          <a:srgbClr val="0000FF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☐</a:t>
                      </a:r>
                      <a:r>
                        <a:rPr lang="ko-KR" altLang="en-US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altLang="ko-KR" sz="1400" b="0" spc="0" dirty="0">
                          <a:solidFill>
                            <a:schemeClr val="tx1"/>
                          </a:solidFill>
                          <a:latin typeface="+mn-lt"/>
                        </a:rPr>
                        <a:t>(3</a:t>
                      </a:r>
                      <a:r>
                        <a:rPr lang="ko-KR" altLang="en-US" sz="1400" b="0" spc="0" dirty="0">
                          <a:solidFill>
                            <a:schemeClr val="tx1"/>
                          </a:solidFill>
                          <a:latin typeface="+mn-lt"/>
                        </a:rPr>
                        <a:t>기</a:t>
                      </a:r>
                      <a:r>
                        <a:rPr lang="en-US" altLang="ko-KR" sz="1400" b="0" spc="0" dirty="0">
                          <a:solidFill>
                            <a:schemeClr val="tx1"/>
                          </a:solidFill>
                          <a:latin typeface="+mn-lt"/>
                        </a:rPr>
                        <a:t>) 2026</a:t>
                      </a:r>
                      <a:r>
                        <a:rPr lang="ko-KR" altLang="en-US" sz="1400" b="0" spc="0" dirty="0">
                          <a:solidFill>
                            <a:schemeClr val="tx1"/>
                          </a:solidFill>
                          <a:latin typeface="+mn-lt"/>
                        </a:rPr>
                        <a:t>년 </a:t>
                      </a:r>
                      <a:r>
                        <a:rPr lang="en-US" altLang="ko-KR" sz="1400" b="0" spc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  <a:r>
                        <a:rPr lang="ko-KR" altLang="en-US" sz="1400" b="0" spc="0" dirty="0">
                          <a:solidFill>
                            <a:schemeClr val="tx1"/>
                          </a:solidFill>
                          <a:latin typeface="+mn-lt"/>
                        </a:rPr>
                        <a:t>월</a:t>
                      </a:r>
                      <a:r>
                        <a:rPr lang="en-US" altLang="ko-KR" sz="1400" b="0" spc="0" dirty="0">
                          <a:solidFill>
                            <a:schemeClr val="tx1"/>
                          </a:solidFill>
                          <a:latin typeface="+mn-lt"/>
                        </a:rPr>
                        <a:t>~7</a:t>
                      </a:r>
                      <a:r>
                        <a:rPr lang="ko-KR" altLang="en-US" sz="1400" b="0" spc="0" dirty="0">
                          <a:solidFill>
                            <a:schemeClr val="tx1"/>
                          </a:solidFill>
                          <a:latin typeface="+mn-lt"/>
                        </a:rPr>
                        <a:t>월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‣ 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활동 장르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예시</a:t>
                      </a: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)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 회화</a:t>
                      </a: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설치</a:t>
                      </a: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200" b="0" i="1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퍼포먼스</a:t>
                      </a:r>
                      <a:r>
                        <a:rPr lang="en-US" altLang="ko-KR" sz="1200" b="0" i="1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200" b="0" i="1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연구 및 기획 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등</a:t>
                      </a:r>
                      <a:endParaRPr lang="ko-KR" altLang="en-US" sz="1600" dirty="0"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8102328"/>
                  </a:ext>
                </a:extLst>
              </a:tr>
              <a:tr h="513207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☐</a:t>
                      </a:r>
                      <a:r>
                        <a:rPr lang="ko-KR" altLang="en-US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altLang="ko-KR" sz="1400" b="0" kern="0" spc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(4</a:t>
                      </a:r>
                      <a:r>
                        <a:rPr lang="ko-KR" altLang="en-US" sz="1400" b="0" kern="0" spc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기</a:t>
                      </a:r>
                      <a:r>
                        <a:rPr lang="en-US" altLang="ko-KR" sz="1400" b="0" kern="0" spc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 2026</a:t>
                      </a:r>
                      <a:r>
                        <a:rPr lang="ko-KR" altLang="en-US" sz="1400" b="0" kern="0" spc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년 </a:t>
                      </a:r>
                      <a:r>
                        <a:rPr lang="en-US" altLang="ko-KR" sz="1400" b="0" kern="0" spc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</a:t>
                      </a:r>
                      <a:r>
                        <a:rPr lang="ko-KR" altLang="en-US" sz="1400" b="0" kern="0" spc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월</a:t>
                      </a:r>
                      <a:r>
                        <a:rPr lang="en-US" altLang="ko-KR" sz="1400" b="0" kern="0" spc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~12</a:t>
                      </a:r>
                      <a:r>
                        <a:rPr lang="ko-KR" altLang="en-US" sz="1400" b="0" kern="0" spc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월</a:t>
                      </a:r>
                      <a:endParaRPr lang="ko-KR" altLang="en-US" sz="1400" b="0" spc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-1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</a:rPr>
                        <a:t>‣ </a:t>
                      </a:r>
                      <a:r>
                        <a:rPr lang="ko-KR" altLang="en-US" sz="1400" b="1" kern="0" spc="-1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</a:rPr>
                        <a:t>입국 가능일</a:t>
                      </a:r>
                      <a:endParaRPr lang="ko-KR" altLang="en-US" sz="1400" kern="0" spc="0" dirty="0">
                        <a:solidFill>
                          <a:sysClr val="windowText" lastClr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2026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년 </a:t>
                      </a: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3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월 </a:t>
                      </a: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00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일 이후</a:t>
                      </a:r>
                      <a:r>
                        <a:rPr lang="ko-KR" altLang="en-US" sz="1200" b="0" kern="0" spc="-1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 </a:t>
                      </a:r>
                      <a:endParaRPr lang="ko-KR" altLang="en-US" sz="1600" dirty="0"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3472484"/>
                  </a:ext>
                </a:extLst>
              </a:tr>
              <a:tr h="513207">
                <a:tc rowSpan="2">
                  <a:txBody>
                    <a:bodyPr/>
                    <a:lstStyle/>
                    <a:p>
                      <a:pPr marL="82550" marR="0" indent="-8255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‣ </a:t>
                      </a:r>
                      <a:r>
                        <a:rPr lang="ko-KR" altLang="en-US" sz="1400" b="1" kern="0" spc="-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창작활동 시작 연도</a:t>
                      </a:r>
                      <a:endParaRPr lang="en-US" altLang="ko-KR" sz="1400" b="1" kern="0" spc="-1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82550" marR="0" indent="-8255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☞</a:t>
                      </a:r>
                      <a:r>
                        <a:rPr lang="ko-KR" altLang="en-US" sz="1200" kern="0" spc="-2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창작</a:t>
                      </a:r>
                      <a:r>
                        <a:rPr lang="ko-KR" altLang="en-US" sz="1200" kern="0" spc="-13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활동 경력이 없을 시</a:t>
                      </a:r>
                      <a:r>
                        <a:rPr lang="ko-KR" altLang="en-US" sz="1200" kern="0" spc="-3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자격요건 미충족</a:t>
                      </a:r>
                      <a:r>
                        <a:rPr lang="ko-KR" altLang="en-US" sz="1200" kern="0" spc="-13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으로 </a:t>
                      </a:r>
                      <a:r>
                        <a:rPr lang="ko-KR" altLang="en-US" sz="1200" kern="0" spc="-130" dirty="0" err="1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행정결격</a:t>
                      </a:r>
                      <a:r>
                        <a:rPr lang="ko-KR" altLang="en-US" sz="1200" kern="0" spc="-13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대상</a:t>
                      </a:r>
                      <a:r>
                        <a:rPr lang="ko-KR" altLang="en-US" sz="1200" kern="0" spc="-3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입니다</a:t>
                      </a:r>
                      <a:r>
                        <a:rPr lang="en-US" altLang="ko-KR" sz="1200" kern="0" spc="-11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200" kern="0" spc="0" dirty="0">
                        <a:solidFill>
                          <a:srgbClr val="0000FF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‣ </a:t>
                      </a:r>
                      <a:r>
                        <a:rPr lang="ko-KR" altLang="en-US" sz="1400" b="1" kern="0" spc="-15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+mn-cs"/>
                        </a:rPr>
                        <a:t>전시</a:t>
                      </a:r>
                      <a:r>
                        <a:rPr lang="en-US" altLang="ko-KR" sz="1400" b="1" kern="0" spc="-15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400" b="1" kern="0" spc="-15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+mn-cs"/>
                        </a:rPr>
                        <a:t>프로젝트</a:t>
                      </a:r>
                      <a:r>
                        <a:rPr lang="en-US" altLang="ko-KR" sz="1400" b="1" kern="0" spc="-15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400" b="1" kern="0" spc="-15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400" b="1" kern="0" spc="-1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+mn-cs"/>
                        </a:rPr>
                        <a:t>명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latinLnBrk="1"/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예시</a:t>
                      </a: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개인전 ≪전시 명≫</a:t>
                      </a: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기획전  ≪전시 명≫</a:t>
                      </a:r>
                      <a:endParaRPr lang="ko-KR" altLang="en-US" sz="1200" dirty="0"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en-US" altLang="ko-KR" sz="14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예시</a:t>
                      </a:r>
                      <a:r>
                        <a:rPr lang="en-US" altLang="ko-KR" sz="14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4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개인전 ≪전시 명≫</a:t>
                      </a:r>
                      <a:r>
                        <a:rPr lang="en-US" altLang="ko-KR" sz="14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기획전  ≪전시 명≫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802117637"/>
                  </a:ext>
                </a:extLst>
              </a:tr>
              <a:tr h="5132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‣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시작 연월일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latinLnBrk="1"/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예시</a:t>
                      </a:r>
                      <a:r>
                        <a:rPr lang="en-US" altLang="ko-KR" sz="12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) 2021.5.5</a:t>
                      </a:r>
                      <a:r>
                        <a:rPr lang="ko-KR" altLang="en-US" sz="1200" b="0" kern="0" spc="-1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 </a:t>
                      </a:r>
                      <a:endParaRPr lang="ko-KR" altLang="en-US" sz="1200" dirty="0"/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4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예시</a:t>
                      </a:r>
                      <a:r>
                        <a:rPr lang="en-US" altLang="ko-KR" sz="1400" b="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) 2021.5.5</a:t>
                      </a:r>
                      <a:r>
                        <a:rPr lang="ko-KR" altLang="en-US" sz="1400" b="0" kern="0" spc="-1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 </a:t>
                      </a:r>
                      <a:endParaRPr lang="ko-KR" altLang="en-US" dirty="0"/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283827"/>
                  </a:ext>
                </a:extLst>
              </a:tr>
            </a:tbl>
          </a:graphicData>
        </a:graphic>
      </p:graphicFrame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0D838-6DC9-4D70-9791-D29BA40A70FD}" type="slidenum">
              <a:rPr lang="ko-KR" altLang="en-US" smtClean="0"/>
              <a:t>2</a:t>
            </a:fld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7C148D-360D-3926-DB93-3675CC035E13}"/>
              </a:ext>
            </a:extLst>
          </p:cNvPr>
          <p:cNvSpPr txBox="1"/>
          <p:nvPr/>
        </p:nvSpPr>
        <p:spPr>
          <a:xfrm>
            <a:off x="10593237" y="1059322"/>
            <a:ext cx="5194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400" b="1" kern="0" dirty="0">
                <a:latin typeface="맑은 고딕" panose="020B0503020000020004" pitchFamily="50" charset="-127"/>
              </a:rPr>
              <a:t>✔</a:t>
            </a:r>
            <a:endParaRPr lang="ko-KR" altLang="en-US" sz="2400" dirty="0"/>
          </a:p>
        </p:txBody>
      </p:sp>
      <p:sp>
        <p:nvSpPr>
          <p:cNvPr id="10" name="직사각형 9"/>
          <p:cNvSpPr/>
          <p:nvPr/>
        </p:nvSpPr>
        <p:spPr>
          <a:xfrm>
            <a:off x="306203" y="1059322"/>
            <a:ext cx="10287034" cy="4226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□ 신청 개요 </a:t>
            </a:r>
            <a:r>
              <a:rPr lang="ko-KR" altLang="en-US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☞ </a:t>
            </a:r>
            <a:r>
              <a:rPr lang="en-US" altLang="ko-KR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(</a:t>
            </a:r>
            <a:r>
              <a:rPr lang="ko-KR" altLang="en-US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파란색</a:t>
            </a:r>
            <a:r>
              <a:rPr lang="en-US" altLang="ko-KR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)</a:t>
            </a:r>
            <a:r>
              <a:rPr lang="ko-KR" altLang="en-US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은 작성 안내 및 예시입니다</a:t>
            </a:r>
            <a:r>
              <a:rPr lang="en-US" altLang="ko-KR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. </a:t>
            </a:r>
            <a:r>
              <a:rPr lang="ko-KR" altLang="en-US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삭제 후 내용을 기재하시기 바랍니다</a:t>
            </a:r>
            <a:r>
              <a:rPr lang="en-US" altLang="ko-KR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. </a:t>
            </a:r>
            <a:r>
              <a:rPr lang="ko-KR" altLang="en-US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체크 박스는 옆의 </a:t>
            </a:r>
            <a:r>
              <a:rPr lang="ko-KR" altLang="en-US" sz="1200" b="1" kern="0" dirty="0">
                <a:solidFill>
                  <a:srgbClr val="0000FF"/>
                </a:solidFill>
                <a:latin typeface="맑은 고딕" panose="020B0503020000020004" pitchFamily="50" charset="-127"/>
              </a:rPr>
              <a:t>✔ </a:t>
            </a:r>
            <a:r>
              <a:rPr lang="ko-KR" altLang="en-US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표기를 복사하여 이용해주세요</a:t>
            </a:r>
            <a:r>
              <a:rPr lang="en-US" altLang="ko-KR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.</a:t>
            </a:r>
            <a:endParaRPr lang="ko-KR" altLang="en-US" sz="1200" kern="0" dirty="0">
              <a:solidFill>
                <a:srgbClr val="0000FF"/>
              </a:solidFill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948608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06203" y="1059322"/>
            <a:ext cx="10287034" cy="4226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□ 신청 개요 </a:t>
            </a:r>
            <a:r>
              <a:rPr lang="ko-KR" altLang="en-US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☞ </a:t>
            </a:r>
            <a:r>
              <a:rPr lang="en-US" altLang="ko-KR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(</a:t>
            </a:r>
            <a:r>
              <a:rPr lang="ko-KR" altLang="en-US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파란색</a:t>
            </a:r>
            <a:r>
              <a:rPr lang="en-US" altLang="ko-KR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)</a:t>
            </a:r>
            <a:r>
              <a:rPr lang="ko-KR" altLang="en-US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은 작성 안내 및 예시입니다</a:t>
            </a:r>
            <a:r>
              <a:rPr lang="en-US" altLang="ko-KR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. </a:t>
            </a:r>
            <a:r>
              <a:rPr lang="ko-KR" altLang="en-US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삭제 후 내용을 기재하시기 바랍니다</a:t>
            </a:r>
            <a:r>
              <a:rPr lang="en-US" altLang="ko-KR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. </a:t>
            </a:r>
            <a:r>
              <a:rPr lang="ko-KR" altLang="en-US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체크 박스는 옆의 </a:t>
            </a:r>
            <a:r>
              <a:rPr lang="ko-KR" altLang="en-US" sz="1200" b="1" kern="0" dirty="0">
                <a:solidFill>
                  <a:srgbClr val="0000FF"/>
                </a:solidFill>
                <a:latin typeface="맑은 고딕" panose="020B0503020000020004" pitchFamily="50" charset="-127"/>
              </a:rPr>
              <a:t>✔ </a:t>
            </a:r>
            <a:r>
              <a:rPr lang="ko-KR" altLang="en-US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표기를 복사하여 이용해주세요</a:t>
            </a:r>
            <a:r>
              <a:rPr lang="en-US" altLang="ko-KR" sz="1200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.</a:t>
            </a:r>
            <a:endParaRPr lang="ko-KR" altLang="en-US" sz="1200" kern="0" dirty="0">
              <a:solidFill>
                <a:srgbClr val="0000FF"/>
              </a:solidFill>
              <a:latin typeface="함초롬바탕" panose="02030604000101010101" pitchFamily="18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7001129"/>
              </p:ext>
            </p:extLst>
          </p:nvPr>
        </p:nvGraphicFramePr>
        <p:xfrm>
          <a:off x="388796" y="1671298"/>
          <a:ext cx="11339180" cy="3994166"/>
        </p:xfrm>
        <a:graphic>
          <a:graphicData uri="http://schemas.openxmlformats.org/drawingml/2006/table">
            <a:tbl>
              <a:tblPr/>
              <a:tblGrid>
                <a:gridCol w="9576379">
                  <a:extLst>
                    <a:ext uri="{9D8B030D-6E8A-4147-A177-3AD203B41FA5}">
                      <a16:colId xmlns:a16="http://schemas.microsoft.com/office/drawing/2014/main" val="3514641966"/>
                    </a:ext>
                  </a:extLst>
                </a:gridCol>
                <a:gridCol w="1762801">
                  <a:extLst>
                    <a:ext uri="{9D8B030D-6E8A-4147-A177-3AD203B41FA5}">
                      <a16:colId xmlns:a16="http://schemas.microsoft.com/office/drawing/2014/main" val="3360849660"/>
                    </a:ext>
                  </a:extLst>
                </a:gridCol>
              </a:tblGrid>
              <a:tr h="476439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</a:rPr>
                        <a:t>체크리스트 </a:t>
                      </a:r>
                      <a:endParaRPr lang="en-US" altLang="ko-KR" sz="14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-100" dirty="0" smtClean="0">
                          <a:solidFill>
                            <a:srgbClr val="3A00FF"/>
                          </a:solidFill>
                          <a:effectLst/>
                          <a:latin typeface="+mn-lt"/>
                          <a:ea typeface="+mn-ea"/>
                        </a:rPr>
                        <a:t>☞</a:t>
                      </a:r>
                      <a:r>
                        <a:rPr lang="ko-KR" altLang="en-US" sz="1200" kern="0" spc="-20" dirty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</a:rPr>
                        <a:t>신청 자격 및 원활한 사업 수행을 위해 아래 항목을 확인하신 후 확인란에 체크</a:t>
                      </a:r>
                      <a:r>
                        <a:rPr lang="en-US" altLang="ko-KR" sz="1200" kern="0" spc="-20" dirty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i="0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  <a:r>
                        <a:rPr lang="en-US" altLang="ko-KR" sz="1200" kern="0" spc="-20" dirty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200" kern="0" spc="-20" dirty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</a:rPr>
                        <a:t>하시기 바랍니다</a:t>
                      </a:r>
                      <a:r>
                        <a:rPr lang="en-US" altLang="ko-KR" sz="1200" kern="0" spc="-20" dirty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</a:rPr>
                        <a:t>.</a:t>
                      </a:r>
                      <a:endParaRPr lang="ko-KR" altLang="en-US" sz="1400" kern="0" dirty="0">
                        <a:solidFill>
                          <a:srgbClr val="0000FF"/>
                        </a:solidFill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확인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1705894"/>
                  </a:ext>
                </a:extLst>
              </a:tr>
              <a:tr h="1509627">
                <a:tc>
                  <a:txBody>
                    <a:bodyPr/>
                    <a:lstStyle/>
                    <a:p>
                      <a:pPr marL="171450" marR="0" indent="-171450" algn="l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400" b="1" u="sng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+mn-ea"/>
                        </a:rPr>
                        <a:t>지원신청서에 기재된 내용과 </a:t>
                      </a:r>
                      <a:r>
                        <a:rPr lang="ko-KR" altLang="en-US" sz="1400" b="1" u="sng" kern="0" spc="0" dirty="0" err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+mn-ea"/>
                        </a:rPr>
                        <a:t>첨부자료는</a:t>
                      </a:r>
                      <a:r>
                        <a:rPr lang="ko-KR" altLang="en-US" sz="1400" b="1" u="sng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+mn-ea"/>
                        </a:rPr>
                        <a:t> 모두 사실이며</a:t>
                      </a:r>
                      <a:r>
                        <a:rPr lang="en-US" altLang="ko-KR" sz="1400" b="1" u="sng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+mn-ea"/>
                        </a:rPr>
                        <a:t>,</a:t>
                      </a:r>
                      <a:r>
                        <a:rPr lang="ko-KR" altLang="en-US" sz="1400" b="0" u="sng" kern="0" spc="0" baseline="0" dirty="0">
                          <a:solidFill>
                            <a:srgbClr val="000000"/>
                          </a:solidFill>
                          <a:effectLst/>
                          <a:uFillTx/>
                          <a:latin typeface="함초롬바탕" panose="02030604000101010101" pitchFamily="18" charset="-127"/>
                          <a:ea typeface="+mn-ea"/>
                        </a:rPr>
                        <a:t> </a:t>
                      </a:r>
                      <a:r>
                        <a:rPr lang="ko-KR" altLang="en-US" sz="1400" b="1" u="sng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+mn-ea"/>
                        </a:rPr>
                        <a:t>제출한 지원신청서는 문예진흥기금 사업평가 관리</a:t>
                      </a:r>
                      <a:r>
                        <a:rPr lang="en-US" altLang="ko-KR" sz="1400" b="1" u="sng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400" b="1" u="sng" kern="0" spc="0" dirty="0" err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+mn-ea"/>
                        </a:rPr>
                        <a:t>타기관</a:t>
                      </a:r>
                      <a:r>
                        <a:rPr lang="ko-KR" altLang="en-US" sz="1400" b="1" u="sng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+mn-ea"/>
                        </a:rPr>
                        <a:t> 중복지원 검토</a:t>
                      </a:r>
                      <a:r>
                        <a:rPr lang="en-US" altLang="ko-KR" sz="1400" b="1" u="sng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400" b="1" u="sng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+mn-ea"/>
                        </a:rPr>
                        <a:t>사업 운영을 </a:t>
                      </a:r>
                      <a:r>
                        <a:rPr lang="ko-KR" altLang="en-US" sz="1400" b="1" u="sng" kern="0" spc="0" dirty="0"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+mn-ea"/>
                        </a:rPr>
                        <a:t>위한 </a:t>
                      </a:r>
                      <a:r>
                        <a:rPr lang="ko-KR" altLang="en-US" sz="1400" b="1" u="sng" kern="0" spc="0" dirty="0" err="1"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+mn-ea"/>
                        </a:rPr>
                        <a:t>주관처</a:t>
                      </a:r>
                      <a:r>
                        <a:rPr lang="ko-KR" altLang="en-US" sz="1400" b="1" u="sng" kern="0" spc="0" dirty="0"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+mn-ea"/>
                        </a:rPr>
                        <a:t> 대상 정보 제공 등 사업 및 공공의 목적으로 외부에 공개될 수 있음에 동의합니다</a:t>
                      </a:r>
                      <a:r>
                        <a:rPr lang="en-US" altLang="ko-KR" sz="1400" b="1" u="sng" kern="0" spc="0" dirty="0"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  <a:r>
                        <a:rPr lang="ko-KR" altLang="en-US" sz="1400" b="1" u="sng" kern="0" spc="0" dirty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> </a:t>
                      </a:r>
                      <a:r>
                        <a:rPr lang="en-US" altLang="ko-KR" sz="1400" b="1" u="sng" kern="0" spc="0" dirty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/>
                      </a:r>
                      <a:br>
                        <a:rPr lang="en-US" altLang="ko-KR" sz="1400" b="1" u="sng" kern="0" spc="0" dirty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</a:br>
                      <a:r>
                        <a:rPr lang="ko-KR" altLang="en-US" sz="1400" b="0" u="none" kern="0" spc="0" dirty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>* 사업 운영을 위한 </a:t>
                      </a:r>
                      <a:r>
                        <a:rPr lang="ko-KR" altLang="en-US" sz="1400" b="0" u="none" kern="0" spc="0" dirty="0" err="1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>주관처</a:t>
                      </a:r>
                      <a:r>
                        <a:rPr lang="ko-KR" altLang="en-US" sz="1400" b="0" u="none" kern="0" spc="0" dirty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> 대상 정보 제공 </a:t>
                      </a:r>
                      <a:r>
                        <a:rPr lang="en-US" altLang="ko-KR" sz="1400" b="0" u="none" kern="0" spc="0" dirty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>: </a:t>
                      </a:r>
                      <a:r>
                        <a:rPr lang="ko-KR" altLang="en-US" sz="1400" b="0" u="none" kern="0" spc="0" dirty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>본 사업의 선정작가에 한함</a:t>
                      </a:r>
                      <a:endParaRPr lang="en-US" altLang="ko-KR" sz="1400" b="0" u="none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0" u="none" kern="0" spc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  * </a:t>
                      </a:r>
                      <a:r>
                        <a:rPr lang="ko-KR" altLang="en-US" sz="1400" b="0" u="none" kern="0" spc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수집된 정보는 심의 목적으로만 활용됩니다</a:t>
                      </a:r>
                      <a:r>
                        <a:rPr lang="en-US" altLang="ko-KR" sz="1400" b="0" u="none" kern="0" spc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  <a:endParaRPr lang="en-US" altLang="ko-KR" sz="1400" b="0" u="none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+mn-ea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1217914"/>
                  </a:ext>
                </a:extLst>
              </a:tr>
              <a:tr h="1874282">
                <a:tc>
                  <a:txBody>
                    <a:bodyPr/>
                    <a:lstStyle/>
                    <a:p>
                      <a:pPr marL="171450" marR="0" indent="-171450" algn="l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400" kern="0" spc="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필수 자격요건을 확인하였으며</a:t>
                      </a:r>
                      <a:r>
                        <a:rPr lang="en-US" altLang="ko-KR" sz="1400" kern="0" spc="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400" kern="0" spc="2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문제 발생 시 사업 선정 취소될 수 있음을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>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확인하였습니다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5014061"/>
                  </a:ext>
                </a:extLst>
              </a:tr>
            </a:tbl>
          </a:graphicData>
        </a:graphic>
      </p:graphicFrame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0D838-6DC9-4D70-9791-D29BA40A70FD}" type="slidenum">
              <a:rPr lang="ko-KR" altLang="en-US" smtClean="0"/>
              <a:t>3</a:t>
            </a:fld>
            <a:endParaRPr lang="ko-KR" altLang="en-US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4244815"/>
              </p:ext>
            </p:extLst>
          </p:nvPr>
        </p:nvGraphicFramePr>
        <p:xfrm>
          <a:off x="761231" y="4367671"/>
          <a:ext cx="6246043" cy="881634"/>
        </p:xfrm>
        <a:graphic>
          <a:graphicData uri="http://schemas.openxmlformats.org/drawingml/2006/table">
            <a:tbl>
              <a:tblPr/>
              <a:tblGrid>
                <a:gridCol w="6246043">
                  <a:extLst>
                    <a:ext uri="{9D8B030D-6E8A-4147-A177-3AD203B41FA5}">
                      <a16:colId xmlns:a16="http://schemas.microsoft.com/office/drawing/2014/main" val="2368129375"/>
                    </a:ext>
                  </a:extLst>
                </a:gridCol>
              </a:tblGrid>
              <a:tr h="833660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신청분야에서 창작 활동 이력이 없는 경우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제출 작품이 타인의 저작물을 도용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표절하거나 저작권을 침해한 경우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문예진흥기금 지원 신청 공통 안내에서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부적격자에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해당하는 경우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 신청 자격 안내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en-US" altLang="ko-KR" sz="12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hlinkClick r:id="rId2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hlinkClick r:id="rId2"/>
                        </a:rPr>
                        <a:t>링크</a:t>
                      </a:r>
                      <a:r>
                        <a:rPr lang="en-US" altLang="ko-KR" sz="12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hlinkClick r:id="rId2"/>
                        </a:rPr>
                        <a:t>) https://www.arko.or.kr/content/6051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1963803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AC7C148D-360D-3926-DB93-3675CC035E13}"/>
              </a:ext>
            </a:extLst>
          </p:cNvPr>
          <p:cNvSpPr txBox="1"/>
          <p:nvPr/>
        </p:nvSpPr>
        <p:spPr>
          <a:xfrm>
            <a:off x="10593237" y="1059322"/>
            <a:ext cx="5194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400" b="1" kern="0" dirty="0">
                <a:latin typeface="맑은 고딕" panose="020B0503020000020004" pitchFamily="50" charset="-127"/>
              </a:rPr>
              <a:t>✔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431344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9859603"/>
              </p:ext>
            </p:extLst>
          </p:nvPr>
        </p:nvGraphicFramePr>
        <p:xfrm>
          <a:off x="146304" y="1901091"/>
          <a:ext cx="11801856" cy="4293251"/>
        </p:xfrm>
        <a:graphic>
          <a:graphicData uri="http://schemas.openxmlformats.org/drawingml/2006/table">
            <a:tbl>
              <a:tblPr/>
              <a:tblGrid>
                <a:gridCol w="2726348">
                  <a:extLst>
                    <a:ext uri="{9D8B030D-6E8A-4147-A177-3AD203B41FA5}">
                      <a16:colId xmlns:a16="http://schemas.microsoft.com/office/drawing/2014/main" val="1954506"/>
                    </a:ext>
                  </a:extLst>
                </a:gridCol>
                <a:gridCol w="9075508">
                  <a:extLst>
                    <a:ext uri="{9D8B030D-6E8A-4147-A177-3AD203B41FA5}">
                      <a16:colId xmlns:a16="http://schemas.microsoft.com/office/drawing/2014/main" val="2477247746"/>
                    </a:ext>
                  </a:extLst>
                </a:gridCol>
              </a:tblGrid>
              <a:tr h="651609">
                <a:tc>
                  <a:txBody>
                    <a:bodyPr/>
                    <a:lstStyle/>
                    <a:p>
                      <a:pPr marL="332740" marR="0" indent="-14732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‣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신청자 소개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370840" marR="0" indent="-18542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☞ </a:t>
                      </a:r>
                      <a:r>
                        <a:rPr lang="ko-KR" altLang="en-US" sz="1400" kern="0" spc="-5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아르코</a:t>
                      </a:r>
                      <a:r>
                        <a:rPr lang="ko-KR" altLang="en-US" sz="1400" kern="0" spc="-5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 예술창작실에서 활동하고자 하는 지원 동기</a:t>
                      </a:r>
                      <a:r>
                        <a:rPr lang="en-US" altLang="ko-KR" sz="1400" kern="0" spc="-5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400" kern="0" spc="-5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최근 예술활동 성과를 토대로 향후 방향성</a:t>
                      </a:r>
                      <a:r>
                        <a:rPr lang="en-US" altLang="ko-KR" sz="1400" kern="0" spc="-5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kern="0" spc="-5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비전 등 신청자에 대해 이해할 수 있도록 구체적으로 소개하여 주시기 바랍니다</a:t>
                      </a:r>
                      <a:r>
                        <a:rPr lang="en-US" altLang="ko-KR" sz="1400" kern="0" spc="-5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.(2</a:t>
                      </a:r>
                      <a:r>
                        <a:rPr lang="ko-KR" altLang="en-US" sz="1400" kern="0" spc="-5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장 이내</a:t>
                      </a:r>
                      <a:r>
                        <a:rPr lang="en-US" altLang="ko-KR" sz="1400" kern="0" spc="-5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5252334"/>
                  </a:ext>
                </a:extLst>
              </a:tr>
              <a:tr h="3641642">
                <a:tc gridSpan="2">
                  <a:txBody>
                    <a:bodyPr/>
                    <a:lstStyle/>
                    <a:p>
                      <a:pPr marL="287020" marR="0" indent="-28702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287020" marR="0" indent="-28702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○ </a:t>
                      </a:r>
                      <a:endParaRPr lang="ko-KR" altLang="en-US" sz="1000" kern="0" spc="-9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287020" marR="0" indent="-28702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○ </a:t>
                      </a:r>
                      <a:endParaRPr lang="ko-KR" altLang="en-US" sz="1000" kern="0" spc="-9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8342473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54102" y="1400921"/>
            <a:ext cx="3081293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>
              <a:lnSpc>
                <a:spcPct val="160000"/>
              </a:lnSpc>
            </a:pP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신청자 소개 및 창작활동 계획</a:t>
            </a:r>
            <a:endParaRPr lang="ko-KR" altLang="en-US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800846"/>
              </p:ext>
            </p:extLst>
          </p:nvPr>
        </p:nvGraphicFramePr>
        <p:xfrm>
          <a:off x="146304" y="855345"/>
          <a:ext cx="11801856" cy="468086"/>
        </p:xfrm>
        <a:graphic>
          <a:graphicData uri="http://schemas.openxmlformats.org/drawingml/2006/table">
            <a:tbl>
              <a:tblPr/>
              <a:tblGrid>
                <a:gridCol w="11801856">
                  <a:extLst>
                    <a:ext uri="{9D8B030D-6E8A-4147-A177-3AD203B41FA5}">
                      <a16:colId xmlns:a16="http://schemas.microsoft.com/office/drawing/2014/main" val="2356052665"/>
                    </a:ext>
                  </a:extLst>
                </a:gridCol>
              </a:tblGrid>
              <a:tr h="46808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A.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창작활동 계획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8449845"/>
                  </a:ext>
                </a:extLst>
              </a:tr>
            </a:tbl>
          </a:graphicData>
        </a:graphic>
      </p:graphicFrame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0D838-6DC9-4D70-9791-D29BA40A70FD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8272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289878"/>
              </p:ext>
            </p:extLst>
          </p:nvPr>
        </p:nvGraphicFramePr>
        <p:xfrm>
          <a:off x="146304" y="1354837"/>
          <a:ext cx="11801856" cy="4949038"/>
        </p:xfrm>
        <a:graphic>
          <a:graphicData uri="http://schemas.openxmlformats.org/drawingml/2006/table">
            <a:tbl>
              <a:tblPr/>
              <a:tblGrid>
                <a:gridCol w="2726348">
                  <a:extLst>
                    <a:ext uri="{9D8B030D-6E8A-4147-A177-3AD203B41FA5}">
                      <a16:colId xmlns:a16="http://schemas.microsoft.com/office/drawing/2014/main" val="1954506"/>
                    </a:ext>
                  </a:extLst>
                </a:gridCol>
                <a:gridCol w="9075508">
                  <a:extLst>
                    <a:ext uri="{9D8B030D-6E8A-4147-A177-3AD203B41FA5}">
                      <a16:colId xmlns:a16="http://schemas.microsoft.com/office/drawing/2014/main" val="2477247746"/>
                    </a:ext>
                  </a:extLst>
                </a:gridCol>
              </a:tblGrid>
              <a:tr h="550163">
                <a:tc>
                  <a:txBody>
                    <a:bodyPr/>
                    <a:lstStyle/>
                    <a:p>
                      <a:pPr marL="332740" marR="0" indent="-14732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‣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창작활동 계획서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370840" marR="0" indent="-18542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☞ </a:t>
                      </a:r>
                      <a:r>
                        <a:rPr lang="en-US" altLang="ko-KR" sz="1400" kern="0" spc="-5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ARKO</a:t>
                      </a:r>
                      <a:r>
                        <a:rPr lang="en-US" altLang="ko-KR" sz="1400" kern="0" spc="-50" baseline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400" dirty="0" err="1" smtClean="0">
                          <a:solidFill>
                            <a:srgbClr val="0000FF"/>
                          </a:solidFill>
                        </a:rPr>
                        <a:t>예술창작실</a:t>
                      </a:r>
                      <a:r>
                        <a:rPr lang="ko-KR" altLang="en-US" sz="1400" dirty="0" smtClean="0">
                          <a:solidFill>
                            <a:srgbClr val="0000FF"/>
                          </a:solidFill>
                        </a:rPr>
                        <a:t> </a:t>
                      </a:r>
                      <a:r>
                        <a:rPr lang="ko-KR" altLang="en-US" sz="1400" dirty="0" err="1" smtClean="0">
                          <a:solidFill>
                            <a:srgbClr val="0000FF"/>
                          </a:solidFill>
                        </a:rPr>
                        <a:t>레지던시</a:t>
                      </a:r>
                      <a:r>
                        <a:rPr lang="ko-KR" altLang="en-US" sz="1400" dirty="0" smtClean="0">
                          <a:solidFill>
                            <a:srgbClr val="0000FF"/>
                          </a:solidFill>
                        </a:rPr>
                        <a:t> 활동 기간 동안 발전시키고자 하는 계획을 </a:t>
                      </a:r>
                      <a:r>
                        <a:rPr lang="ko-KR" altLang="en-US" sz="1400" kern="0" spc="-5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자유롭게 기술해주세요</a:t>
                      </a:r>
                      <a:r>
                        <a:rPr lang="en-US" altLang="ko-KR" sz="1400" kern="0" spc="-5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. (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2</a:t>
                      </a: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장 이내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</a:rPr>
                        <a:t>)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5252334"/>
                  </a:ext>
                </a:extLst>
              </a:tr>
              <a:tr h="4398875">
                <a:tc gridSpan="2">
                  <a:txBody>
                    <a:bodyPr/>
                    <a:lstStyle/>
                    <a:p>
                      <a:pPr marL="287020" marR="0" indent="-28702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287020" marR="0" indent="-28702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○ 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287020" marR="0" indent="-28702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○ 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8342473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99695" y="819305"/>
            <a:ext cx="3081293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>
              <a:lnSpc>
                <a:spcPct val="160000"/>
              </a:lnSpc>
            </a:pP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신청자 소개 및 창작활동 계획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0D838-6DC9-4D70-9791-D29BA40A70FD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8419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/>
          </p:nvPr>
        </p:nvGraphicFramePr>
        <p:xfrm>
          <a:off x="305681" y="2304287"/>
          <a:ext cx="11618095" cy="3718563"/>
        </p:xfrm>
        <a:graphic>
          <a:graphicData uri="http://schemas.openxmlformats.org/drawingml/2006/table">
            <a:tbl>
              <a:tblPr/>
              <a:tblGrid>
                <a:gridCol w="2455890">
                  <a:extLst>
                    <a:ext uri="{9D8B030D-6E8A-4147-A177-3AD203B41FA5}">
                      <a16:colId xmlns:a16="http://schemas.microsoft.com/office/drawing/2014/main" val="3341846920"/>
                    </a:ext>
                  </a:extLst>
                </a:gridCol>
                <a:gridCol w="2142996">
                  <a:extLst>
                    <a:ext uri="{9D8B030D-6E8A-4147-A177-3AD203B41FA5}">
                      <a16:colId xmlns:a16="http://schemas.microsoft.com/office/drawing/2014/main" val="1441649181"/>
                    </a:ext>
                  </a:extLst>
                </a:gridCol>
                <a:gridCol w="2506132">
                  <a:extLst>
                    <a:ext uri="{9D8B030D-6E8A-4147-A177-3AD203B41FA5}">
                      <a16:colId xmlns:a16="http://schemas.microsoft.com/office/drawing/2014/main" val="2321489818"/>
                    </a:ext>
                  </a:extLst>
                </a:gridCol>
                <a:gridCol w="4513077">
                  <a:extLst>
                    <a:ext uri="{9D8B030D-6E8A-4147-A177-3AD203B41FA5}">
                      <a16:colId xmlns:a16="http://schemas.microsoft.com/office/drawing/2014/main" val="263574426"/>
                    </a:ext>
                  </a:extLst>
                </a:gridCol>
              </a:tblGrid>
              <a:tr h="431206">
                <a:tc gridSpan="4"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활동실적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①</a:t>
                      </a:r>
                      <a:endParaRPr lang="ko-KR" altLang="en-US" sz="1400" b="1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4496686"/>
                  </a:ext>
                </a:extLst>
              </a:tr>
              <a:tr h="431206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전시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공연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작품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프로젝트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5543945"/>
                  </a:ext>
                </a:extLst>
              </a:tr>
              <a:tr h="431206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발표 시기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0000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발표 장소 및 매체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7018747"/>
                  </a:ext>
                </a:extLst>
              </a:tr>
              <a:tr h="431206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주최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414020" marR="0" indent="-18796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7077651"/>
                  </a:ext>
                </a:extLst>
              </a:tr>
              <a:tr h="1993739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작품</a:t>
                      </a:r>
                      <a:r>
                        <a:rPr lang="en-US" altLang="ko-KR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프로젝트</a:t>
                      </a:r>
                      <a:r>
                        <a:rPr lang="en-US" altLang="ko-KR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설명</a:t>
                      </a:r>
                      <a:endParaRPr lang="ko-KR" altLang="en-US" sz="1400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7020" marR="0" indent="-28702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○ 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072925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80975" y="1285238"/>
            <a:ext cx="2359941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>
              <a:lnSpc>
                <a:spcPct val="160000"/>
              </a:lnSpc>
            </a:pP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활동실적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증빙자료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731006" y="1365260"/>
            <a:ext cx="9192769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9890" indent="-195580" algn="just" fontAlgn="base">
              <a:lnSpc>
                <a:spcPct val="130000"/>
              </a:lnSpc>
            </a:pPr>
            <a:r>
              <a:rPr lang="ko-KR" altLang="en-US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☞ 해당 분야의 활동 역량을 발휘했던 주요 활동실적을 최소 </a:t>
            </a:r>
            <a:r>
              <a:rPr lang="en-US" altLang="ko-KR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건</a:t>
            </a:r>
            <a:r>
              <a:rPr lang="en-US" altLang="ko-KR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~</a:t>
            </a:r>
            <a:r>
              <a:rPr lang="ko-KR" altLang="en-US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최대 </a:t>
            </a:r>
            <a:r>
              <a:rPr lang="en-US" altLang="ko-KR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5</a:t>
            </a:r>
            <a:r>
              <a:rPr lang="ko-KR" altLang="en-US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건 이내로 선별하여 작성하고</a:t>
            </a:r>
            <a:r>
              <a:rPr lang="en-US" altLang="ko-KR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실적 증빙이 가능한 온라인 링크 및 이미지를 함께 삽입하여 주시기 바랍니다</a:t>
            </a:r>
            <a:r>
              <a:rPr lang="en-US" altLang="ko-KR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.</a:t>
            </a:r>
            <a:endParaRPr lang="ko-KR" altLang="en-US" sz="12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391160" indent="-195580" algn="just" fontAlgn="base">
              <a:lnSpc>
                <a:spcPct val="130000"/>
              </a:lnSpc>
            </a:pPr>
            <a:r>
              <a:rPr lang="ko-KR" altLang="en-US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☞ 필요에 따라 페이지를 추가할 수 있으나</a:t>
            </a:r>
            <a:r>
              <a:rPr lang="en-US" altLang="ko-KR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제출 자료는 총 이미지 </a:t>
            </a:r>
            <a:r>
              <a:rPr lang="en-US" altLang="ko-KR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10</a:t>
            </a:r>
            <a:r>
              <a:rPr lang="ko-KR" altLang="en-US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점과 동영상 </a:t>
            </a:r>
            <a:r>
              <a:rPr lang="en-US" altLang="ko-KR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편</a:t>
            </a:r>
            <a:r>
              <a:rPr lang="en-US" altLang="ko-KR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(5</a:t>
            </a:r>
            <a:r>
              <a:rPr lang="ko-KR" altLang="en-US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분 이내</a:t>
            </a:r>
            <a:r>
              <a:rPr lang="en-US" altLang="ko-KR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으로 제한됩니다</a:t>
            </a:r>
            <a:r>
              <a:rPr lang="en-US" altLang="ko-KR" sz="1200" kern="0" spc="-50" dirty="0">
                <a:solidFill>
                  <a:srgbClr val="0000FF"/>
                </a:solidFill>
                <a:latin typeface="맑은 고딕" panose="020B0503020000020004" pitchFamily="50" charset="-127"/>
              </a:rPr>
              <a:t>.</a:t>
            </a:r>
            <a:endParaRPr lang="ko-KR" altLang="en-US" sz="12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305680" y="826901"/>
          <a:ext cx="11618095" cy="411861"/>
        </p:xfrm>
        <a:graphic>
          <a:graphicData uri="http://schemas.openxmlformats.org/drawingml/2006/table">
            <a:tbl>
              <a:tblPr/>
              <a:tblGrid>
                <a:gridCol w="11618095">
                  <a:extLst>
                    <a:ext uri="{9D8B030D-6E8A-4147-A177-3AD203B41FA5}">
                      <a16:colId xmlns:a16="http://schemas.microsoft.com/office/drawing/2014/main" val="1901559317"/>
                    </a:ext>
                  </a:extLst>
                </a:gridCol>
              </a:tblGrid>
              <a:tr h="41186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B.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활동 이력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145328"/>
                  </a:ext>
                </a:extLst>
              </a:tr>
            </a:tbl>
          </a:graphicData>
        </a:graphic>
      </p:graphicFrame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0D838-6DC9-4D70-9791-D29BA40A70FD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65430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0927390"/>
              </p:ext>
            </p:extLst>
          </p:nvPr>
        </p:nvGraphicFramePr>
        <p:xfrm>
          <a:off x="305681" y="1234331"/>
          <a:ext cx="11618095" cy="5170787"/>
        </p:xfrm>
        <a:graphic>
          <a:graphicData uri="http://schemas.openxmlformats.org/drawingml/2006/table">
            <a:tbl>
              <a:tblPr/>
              <a:tblGrid>
                <a:gridCol w="2455890">
                  <a:extLst>
                    <a:ext uri="{9D8B030D-6E8A-4147-A177-3AD203B41FA5}">
                      <a16:colId xmlns:a16="http://schemas.microsoft.com/office/drawing/2014/main" val="3341846920"/>
                    </a:ext>
                  </a:extLst>
                </a:gridCol>
                <a:gridCol w="9162205">
                  <a:extLst>
                    <a:ext uri="{9D8B030D-6E8A-4147-A177-3AD203B41FA5}">
                      <a16:colId xmlns:a16="http://schemas.microsoft.com/office/drawing/2014/main" val="1441649181"/>
                    </a:ext>
                  </a:extLst>
                </a:gridCol>
              </a:tblGrid>
              <a:tr h="428483">
                <a:tc gridSpan="2"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증빙자료 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①</a:t>
                      </a:r>
                      <a:endParaRPr lang="ko-KR" altLang="en-US" sz="1400" b="1" kern="0" spc="-30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1098660"/>
                  </a:ext>
                </a:extLst>
              </a:tr>
              <a:tr h="578296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링크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URL)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370840" marR="0" indent="-18542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☞ 상기 실적과 관련된 온라인 링크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(URL)</a:t>
                      </a: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 있다면 주소를 기재해 주세요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14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> 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하이퍼링크 </a:t>
                      </a:r>
                      <a:r>
                        <a:rPr lang="ko-KR" altLang="en-US" sz="1400" kern="0" spc="-5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설정</a:t>
                      </a:r>
                      <a:r>
                        <a:rPr lang="en-US" altLang="ko-KR" sz="1400" kern="0" spc="-5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634435"/>
                  </a:ext>
                </a:extLst>
              </a:tr>
              <a:tr h="4164008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증빙 이미지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370840" marR="0" indent="-18542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☞ 활동실적을 증빙할 수 있는 이미지를 첨부해 주세요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3948313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90500" y="693554"/>
            <a:ext cx="2359941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>
              <a:lnSpc>
                <a:spcPct val="160000"/>
              </a:lnSpc>
            </a:pP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활동실적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증빙자료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0D838-6DC9-4D70-9791-D29BA40A70FD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80415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4153938"/>
              </p:ext>
            </p:extLst>
          </p:nvPr>
        </p:nvGraphicFramePr>
        <p:xfrm>
          <a:off x="305681" y="1818002"/>
          <a:ext cx="11618095" cy="4454978"/>
        </p:xfrm>
        <a:graphic>
          <a:graphicData uri="http://schemas.openxmlformats.org/drawingml/2006/table">
            <a:tbl>
              <a:tblPr/>
              <a:tblGrid>
                <a:gridCol w="2455890">
                  <a:extLst>
                    <a:ext uri="{9D8B030D-6E8A-4147-A177-3AD203B41FA5}">
                      <a16:colId xmlns:a16="http://schemas.microsoft.com/office/drawing/2014/main" val="3341846920"/>
                    </a:ext>
                  </a:extLst>
                </a:gridCol>
                <a:gridCol w="2142996">
                  <a:extLst>
                    <a:ext uri="{9D8B030D-6E8A-4147-A177-3AD203B41FA5}">
                      <a16:colId xmlns:a16="http://schemas.microsoft.com/office/drawing/2014/main" val="1441649181"/>
                    </a:ext>
                  </a:extLst>
                </a:gridCol>
                <a:gridCol w="2506132">
                  <a:extLst>
                    <a:ext uri="{9D8B030D-6E8A-4147-A177-3AD203B41FA5}">
                      <a16:colId xmlns:a16="http://schemas.microsoft.com/office/drawing/2014/main" val="2321489818"/>
                    </a:ext>
                  </a:extLst>
                </a:gridCol>
                <a:gridCol w="4513077">
                  <a:extLst>
                    <a:ext uri="{9D8B030D-6E8A-4147-A177-3AD203B41FA5}">
                      <a16:colId xmlns:a16="http://schemas.microsoft.com/office/drawing/2014/main" val="263574426"/>
                    </a:ext>
                  </a:extLst>
                </a:gridCol>
              </a:tblGrid>
              <a:tr h="516601">
                <a:tc gridSpan="4"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활동실적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4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②</a:t>
                      </a:r>
                      <a:endParaRPr lang="ko-KR" altLang="en-US" sz="1400" b="1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4496686"/>
                  </a:ext>
                </a:extLst>
              </a:tr>
              <a:tr h="516601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전시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공연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작품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프로젝트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5543945"/>
                  </a:ext>
                </a:extLst>
              </a:tr>
              <a:tr h="516601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발표 시기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0000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발표 장소 및 매체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7018747"/>
                  </a:ext>
                </a:extLst>
              </a:tr>
              <a:tr h="516601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주최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414020" marR="0" indent="-18796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7077651"/>
                  </a:ext>
                </a:extLst>
              </a:tr>
              <a:tr h="2388574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작품</a:t>
                      </a:r>
                      <a:r>
                        <a:rPr lang="en-US" altLang="ko-KR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프로젝트</a:t>
                      </a:r>
                      <a:r>
                        <a:rPr lang="en-US" altLang="ko-KR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설명</a:t>
                      </a:r>
                      <a:endParaRPr lang="ko-KR" altLang="en-US" sz="1400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7020" marR="0" indent="-28702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○ 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072925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80975" y="1285238"/>
            <a:ext cx="2359941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>
              <a:lnSpc>
                <a:spcPct val="160000"/>
              </a:lnSpc>
            </a:pP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활동실적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증빙자료</a:t>
            </a: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305680" y="826901"/>
          <a:ext cx="11618095" cy="411861"/>
        </p:xfrm>
        <a:graphic>
          <a:graphicData uri="http://schemas.openxmlformats.org/drawingml/2006/table">
            <a:tbl>
              <a:tblPr/>
              <a:tblGrid>
                <a:gridCol w="11618095">
                  <a:extLst>
                    <a:ext uri="{9D8B030D-6E8A-4147-A177-3AD203B41FA5}">
                      <a16:colId xmlns:a16="http://schemas.microsoft.com/office/drawing/2014/main" val="1901559317"/>
                    </a:ext>
                  </a:extLst>
                </a:gridCol>
              </a:tblGrid>
              <a:tr h="41186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B.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활동 이력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145328"/>
                  </a:ext>
                </a:extLst>
              </a:tr>
            </a:tbl>
          </a:graphicData>
        </a:graphic>
      </p:graphicFrame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0D838-6DC9-4D70-9791-D29BA40A70FD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1305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245405"/>
              </p:ext>
            </p:extLst>
          </p:nvPr>
        </p:nvGraphicFramePr>
        <p:xfrm>
          <a:off x="305681" y="1234331"/>
          <a:ext cx="11618095" cy="5170787"/>
        </p:xfrm>
        <a:graphic>
          <a:graphicData uri="http://schemas.openxmlformats.org/drawingml/2006/table">
            <a:tbl>
              <a:tblPr/>
              <a:tblGrid>
                <a:gridCol w="2455890">
                  <a:extLst>
                    <a:ext uri="{9D8B030D-6E8A-4147-A177-3AD203B41FA5}">
                      <a16:colId xmlns:a16="http://schemas.microsoft.com/office/drawing/2014/main" val="3341846920"/>
                    </a:ext>
                  </a:extLst>
                </a:gridCol>
                <a:gridCol w="9162205">
                  <a:extLst>
                    <a:ext uri="{9D8B030D-6E8A-4147-A177-3AD203B41FA5}">
                      <a16:colId xmlns:a16="http://schemas.microsoft.com/office/drawing/2014/main" val="1441649181"/>
                    </a:ext>
                  </a:extLst>
                </a:gridCol>
              </a:tblGrid>
              <a:tr h="428483">
                <a:tc gridSpan="2"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증빙자료 </a:t>
                      </a:r>
                      <a:r>
                        <a:rPr lang="ko-KR" altLang="en-US" sz="14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②</a:t>
                      </a:r>
                      <a:endParaRPr lang="ko-KR" altLang="en-US" sz="1400" b="1" kern="0" spc="-30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1098660"/>
                  </a:ext>
                </a:extLst>
              </a:tr>
              <a:tr h="578296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링크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URL)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370840" marR="0" indent="-18542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☞ 상기 실적과 관련된 온라인 링크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(URL)</a:t>
                      </a: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 있다면 주소를 기재해 주세요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14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> 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하이퍼링크 </a:t>
                      </a:r>
                      <a:r>
                        <a:rPr lang="ko-KR" altLang="en-US" sz="1400" kern="0" spc="-5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설정</a:t>
                      </a:r>
                      <a:r>
                        <a:rPr lang="en-US" altLang="ko-KR" sz="1400" kern="0" spc="-5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634435"/>
                  </a:ext>
                </a:extLst>
              </a:tr>
              <a:tr h="4164008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증빙 이미지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370840" marR="0" indent="-18542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☞ 활동실적을 증빙할 수 있는 이미지를 첨부해 주세요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3948313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90500" y="693554"/>
            <a:ext cx="2359941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>
              <a:lnSpc>
                <a:spcPct val="160000"/>
              </a:lnSpc>
            </a:pP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활동실적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증빙자료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0D838-6DC9-4D70-9791-D29BA40A70FD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13556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/>
          </p:nvPr>
        </p:nvGraphicFramePr>
        <p:xfrm>
          <a:off x="305681" y="1818002"/>
          <a:ext cx="11618095" cy="4454978"/>
        </p:xfrm>
        <a:graphic>
          <a:graphicData uri="http://schemas.openxmlformats.org/drawingml/2006/table">
            <a:tbl>
              <a:tblPr/>
              <a:tblGrid>
                <a:gridCol w="2455890">
                  <a:extLst>
                    <a:ext uri="{9D8B030D-6E8A-4147-A177-3AD203B41FA5}">
                      <a16:colId xmlns:a16="http://schemas.microsoft.com/office/drawing/2014/main" val="3341846920"/>
                    </a:ext>
                  </a:extLst>
                </a:gridCol>
                <a:gridCol w="2142996">
                  <a:extLst>
                    <a:ext uri="{9D8B030D-6E8A-4147-A177-3AD203B41FA5}">
                      <a16:colId xmlns:a16="http://schemas.microsoft.com/office/drawing/2014/main" val="1441649181"/>
                    </a:ext>
                  </a:extLst>
                </a:gridCol>
                <a:gridCol w="2506132">
                  <a:extLst>
                    <a:ext uri="{9D8B030D-6E8A-4147-A177-3AD203B41FA5}">
                      <a16:colId xmlns:a16="http://schemas.microsoft.com/office/drawing/2014/main" val="2321489818"/>
                    </a:ext>
                  </a:extLst>
                </a:gridCol>
                <a:gridCol w="4513077">
                  <a:extLst>
                    <a:ext uri="{9D8B030D-6E8A-4147-A177-3AD203B41FA5}">
                      <a16:colId xmlns:a16="http://schemas.microsoft.com/office/drawing/2014/main" val="263574426"/>
                    </a:ext>
                  </a:extLst>
                </a:gridCol>
              </a:tblGrid>
              <a:tr h="516601">
                <a:tc gridSpan="4">
                  <a:txBody>
                    <a:bodyPr/>
                    <a:lstStyle/>
                    <a:p>
                      <a:pPr marL="414020" marR="0" indent="-18796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-3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활동실적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400" b="1" kern="0" spc="-3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③</a:t>
                      </a:r>
                      <a:endParaRPr lang="ko-KR" altLang="en-US" sz="1400" b="1" kern="0" spc="-3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4496686"/>
                  </a:ext>
                </a:extLst>
              </a:tr>
              <a:tr h="516601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전시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공연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작품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프로젝트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5543945"/>
                  </a:ext>
                </a:extLst>
              </a:tr>
              <a:tr h="516601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발표 시기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0000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발표 장소 및 매체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7018747"/>
                  </a:ext>
                </a:extLst>
              </a:tr>
              <a:tr h="516601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주최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414020" marR="0" indent="-18796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7077651"/>
                  </a:ext>
                </a:extLst>
              </a:tr>
              <a:tr h="2388574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작품</a:t>
                      </a:r>
                      <a:r>
                        <a:rPr lang="en-US" altLang="ko-KR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프로젝트</a:t>
                      </a:r>
                      <a:r>
                        <a:rPr lang="en-US" altLang="ko-KR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설명</a:t>
                      </a:r>
                      <a:endParaRPr lang="ko-KR" altLang="en-US" sz="1400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7020" marR="0" indent="-28702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○ 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072925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80975" y="1285238"/>
            <a:ext cx="2359941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>
              <a:lnSpc>
                <a:spcPct val="160000"/>
              </a:lnSpc>
            </a:pP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활동실적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증빙자료</a:t>
            </a: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305680" y="826901"/>
          <a:ext cx="11618095" cy="411861"/>
        </p:xfrm>
        <a:graphic>
          <a:graphicData uri="http://schemas.openxmlformats.org/drawingml/2006/table">
            <a:tbl>
              <a:tblPr/>
              <a:tblGrid>
                <a:gridCol w="11618095">
                  <a:extLst>
                    <a:ext uri="{9D8B030D-6E8A-4147-A177-3AD203B41FA5}">
                      <a16:colId xmlns:a16="http://schemas.microsoft.com/office/drawing/2014/main" val="1901559317"/>
                    </a:ext>
                  </a:extLst>
                </a:gridCol>
              </a:tblGrid>
              <a:tr h="41186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B.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활동 이력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145328"/>
                  </a:ext>
                </a:extLst>
              </a:tr>
            </a:tbl>
          </a:graphicData>
        </a:graphic>
      </p:graphicFrame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0D838-6DC9-4D70-9791-D29BA40A70FD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70322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8278286"/>
              </p:ext>
            </p:extLst>
          </p:nvPr>
        </p:nvGraphicFramePr>
        <p:xfrm>
          <a:off x="305681" y="1234331"/>
          <a:ext cx="11618095" cy="5170787"/>
        </p:xfrm>
        <a:graphic>
          <a:graphicData uri="http://schemas.openxmlformats.org/drawingml/2006/table">
            <a:tbl>
              <a:tblPr/>
              <a:tblGrid>
                <a:gridCol w="2455890">
                  <a:extLst>
                    <a:ext uri="{9D8B030D-6E8A-4147-A177-3AD203B41FA5}">
                      <a16:colId xmlns:a16="http://schemas.microsoft.com/office/drawing/2014/main" val="3341846920"/>
                    </a:ext>
                  </a:extLst>
                </a:gridCol>
                <a:gridCol w="9162205">
                  <a:extLst>
                    <a:ext uri="{9D8B030D-6E8A-4147-A177-3AD203B41FA5}">
                      <a16:colId xmlns:a16="http://schemas.microsoft.com/office/drawing/2014/main" val="1441649181"/>
                    </a:ext>
                  </a:extLst>
                </a:gridCol>
              </a:tblGrid>
              <a:tr h="428483">
                <a:tc gridSpan="2">
                  <a:txBody>
                    <a:bodyPr/>
                    <a:lstStyle/>
                    <a:p>
                      <a:pPr marL="414020" marR="0" indent="-18796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증빙자료 </a:t>
                      </a:r>
                      <a:r>
                        <a:rPr lang="ko-KR" altLang="en-US" sz="1400" b="1" kern="0" spc="-3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③</a:t>
                      </a:r>
                      <a:endParaRPr lang="ko-KR" altLang="en-US" sz="1400" b="1" kern="0" spc="-3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1098660"/>
                  </a:ext>
                </a:extLst>
              </a:tr>
              <a:tr h="578296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링크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URL)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370840" marR="0" indent="-18542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☞ 상기 실적과 관련된 온라인 링크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(URL)</a:t>
                      </a: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 있다면 주소를 기재해 주세요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14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> 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하이퍼링크 </a:t>
                      </a:r>
                      <a:r>
                        <a:rPr lang="ko-KR" altLang="en-US" sz="1400" kern="0" spc="-5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설정</a:t>
                      </a:r>
                      <a:r>
                        <a:rPr lang="en-US" altLang="ko-KR" sz="1400" kern="0" spc="-5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634435"/>
                  </a:ext>
                </a:extLst>
              </a:tr>
              <a:tr h="4164008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증빙 이미지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370840" marR="0" indent="-18542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☞ 활동실적을 증빙할 수 있는 이미지를 첨부해 주세요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3948313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90500" y="693554"/>
            <a:ext cx="2359941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>
              <a:lnSpc>
                <a:spcPct val="160000"/>
              </a:lnSpc>
            </a:pP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활동실적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증빙자료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0D838-6DC9-4D70-9791-D29BA40A70FD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36351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/>
          </p:nvPr>
        </p:nvGraphicFramePr>
        <p:xfrm>
          <a:off x="305681" y="1818002"/>
          <a:ext cx="11618095" cy="4454978"/>
        </p:xfrm>
        <a:graphic>
          <a:graphicData uri="http://schemas.openxmlformats.org/drawingml/2006/table">
            <a:tbl>
              <a:tblPr/>
              <a:tblGrid>
                <a:gridCol w="2455890">
                  <a:extLst>
                    <a:ext uri="{9D8B030D-6E8A-4147-A177-3AD203B41FA5}">
                      <a16:colId xmlns:a16="http://schemas.microsoft.com/office/drawing/2014/main" val="3341846920"/>
                    </a:ext>
                  </a:extLst>
                </a:gridCol>
                <a:gridCol w="2142996">
                  <a:extLst>
                    <a:ext uri="{9D8B030D-6E8A-4147-A177-3AD203B41FA5}">
                      <a16:colId xmlns:a16="http://schemas.microsoft.com/office/drawing/2014/main" val="1441649181"/>
                    </a:ext>
                  </a:extLst>
                </a:gridCol>
                <a:gridCol w="2506132">
                  <a:extLst>
                    <a:ext uri="{9D8B030D-6E8A-4147-A177-3AD203B41FA5}">
                      <a16:colId xmlns:a16="http://schemas.microsoft.com/office/drawing/2014/main" val="2321489818"/>
                    </a:ext>
                  </a:extLst>
                </a:gridCol>
                <a:gridCol w="4513077">
                  <a:extLst>
                    <a:ext uri="{9D8B030D-6E8A-4147-A177-3AD203B41FA5}">
                      <a16:colId xmlns:a16="http://schemas.microsoft.com/office/drawing/2014/main" val="263574426"/>
                    </a:ext>
                  </a:extLst>
                </a:gridCol>
              </a:tblGrid>
              <a:tr h="516601">
                <a:tc gridSpan="4"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활동실적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4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④</a:t>
                      </a:r>
                      <a:endParaRPr lang="ko-KR" altLang="en-US" sz="1400" b="1" kern="0" spc="-3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4496686"/>
                  </a:ext>
                </a:extLst>
              </a:tr>
              <a:tr h="516601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전시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공연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작품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프로젝트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5543945"/>
                  </a:ext>
                </a:extLst>
              </a:tr>
              <a:tr h="516601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발표 시기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0000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발표 장소 및 매체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7018747"/>
                  </a:ext>
                </a:extLst>
              </a:tr>
              <a:tr h="516601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주최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414020" marR="0" indent="-18796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7077651"/>
                  </a:ext>
                </a:extLst>
              </a:tr>
              <a:tr h="2388574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작품</a:t>
                      </a:r>
                      <a:r>
                        <a:rPr lang="en-US" altLang="ko-KR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프로젝트</a:t>
                      </a:r>
                      <a:r>
                        <a:rPr lang="en-US" altLang="ko-KR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설명</a:t>
                      </a:r>
                      <a:endParaRPr lang="ko-KR" altLang="en-US" sz="1400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7020" marR="0" indent="-28702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○ 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072925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80975" y="1285238"/>
            <a:ext cx="2359941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>
              <a:lnSpc>
                <a:spcPct val="160000"/>
              </a:lnSpc>
            </a:pP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활동실적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증빙자료</a:t>
            </a: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305680" y="826901"/>
          <a:ext cx="11618095" cy="411861"/>
        </p:xfrm>
        <a:graphic>
          <a:graphicData uri="http://schemas.openxmlformats.org/drawingml/2006/table">
            <a:tbl>
              <a:tblPr/>
              <a:tblGrid>
                <a:gridCol w="11618095">
                  <a:extLst>
                    <a:ext uri="{9D8B030D-6E8A-4147-A177-3AD203B41FA5}">
                      <a16:colId xmlns:a16="http://schemas.microsoft.com/office/drawing/2014/main" val="1901559317"/>
                    </a:ext>
                  </a:extLst>
                </a:gridCol>
              </a:tblGrid>
              <a:tr h="41186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B.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활동 이력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145328"/>
                  </a:ext>
                </a:extLst>
              </a:tr>
            </a:tbl>
          </a:graphicData>
        </a:graphic>
      </p:graphicFrame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0D838-6DC9-4D70-9791-D29BA40A70FD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79065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5022937"/>
              </p:ext>
            </p:extLst>
          </p:nvPr>
        </p:nvGraphicFramePr>
        <p:xfrm>
          <a:off x="305681" y="1234331"/>
          <a:ext cx="11618095" cy="5170787"/>
        </p:xfrm>
        <a:graphic>
          <a:graphicData uri="http://schemas.openxmlformats.org/drawingml/2006/table">
            <a:tbl>
              <a:tblPr/>
              <a:tblGrid>
                <a:gridCol w="2455890">
                  <a:extLst>
                    <a:ext uri="{9D8B030D-6E8A-4147-A177-3AD203B41FA5}">
                      <a16:colId xmlns:a16="http://schemas.microsoft.com/office/drawing/2014/main" val="3341846920"/>
                    </a:ext>
                  </a:extLst>
                </a:gridCol>
                <a:gridCol w="9162205">
                  <a:extLst>
                    <a:ext uri="{9D8B030D-6E8A-4147-A177-3AD203B41FA5}">
                      <a16:colId xmlns:a16="http://schemas.microsoft.com/office/drawing/2014/main" val="1441649181"/>
                    </a:ext>
                  </a:extLst>
                </a:gridCol>
              </a:tblGrid>
              <a:tr h="428483">
                <a:tc gridSpan="2"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증빙자료 </a:t>
                      </a:r>
                      <a:r>
                        <a:rPr lang="ko-KR" altLang="en-US" sz="14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④</a:t>
                      </a:r>
                      <a:endParaRPr lang="ko-KR" altLang="en-US" sz="1400" b="1" kern="0" spc="-30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1098660"/>
                  </a:ext>
                </a:extLst>
              </a:tr>
              <a:tr h="578296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링크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URL)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370840" marR="0" indent="-18542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☞ 상기 실적과 관련된 온라인 링크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(URL)</a:t>
                      </a: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 있다면 주소를 기재해 주세요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14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> 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하이퍼링크 </a:t>
                      </a:r>
                      <a:r>
                        <a:rPr lang="ko-KR" altLang="en-US" sz="1400" kern="0" spc="-5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설정</a:t>
                      </a:r>
                      <a:r>
                        <a:rPr lang="en-US" altLang="ko-KR" sz="1400" kern="0" spc="-5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634435"/>
                  </a:ext>
                </a:extLst>
              </a:tr>
              <a:tr h="4164008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증빙 이미지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370840" marR="0" indent="-18542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☞ 활동실적을 증빙할 수 있는 이미지를 첨부해 주세요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3948313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90500" y="693554"/>
            <a:ext cx="2359941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>
              <a:lnSpc>
                <a:spcPct val="160000"/>
              </a:lnSpc>
            </a:pP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활동실적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증빙자료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0D838-6DC9-4D70-9791-D29BA40A70FD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84853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/>
          </p:nvPr>
        </p:nvGraphicFramePr>
        <p:xfrm>
          <a:off x="305681" y="1818002"/>
          <a:ext cx="11618095" cy="4454978"/>
        </p:xfrm>
        <a:graphic>
          <a:graphicData uri="http://schemas.openxmlformats.org/drawingml/2006/table">
            <a:tbl>
              <a:tblPr/>
              <a:tblGrid>
                <a:gridCol w="2455890">
                  <a:extLst>
                    <a:ext uri="{9D8B030D-6E8A-4147-A177-3AD203B41FA5}">
                      <a16:colId xmlns:a16="http://schemas.microsoft.com/office/drawing/2014/main" val="3341846920"/>
                    </a:ext>
                  </a:extLst>
                </a:gridCol>
                <a:gridCol w="2142996">
                  <a:extLst>
                    <a:ext uri="{9D8B030D-6E8A-4147-A177-3AD203B41FA5}">
                      <a16:colId xmlns:a16="http://schemas.microsoft.com/office/drawing/2014/main" val="1441649181"/>
                    </a:ext>
                  </a:extLst>
                </a:gridCol>
                <a:gridCol w="2506132">
                  <a:extLst>
                    <a:ext uri="{9D8B030D-6E8A-4147-A177-3AD203B41FA5}">
                      <a16:colId xmlns:a16="http://schemas.microsoft.com/office/drawing/2014/main" val="2321489818"/>
                    </a:ext>
                  </a:extLst>
                </a:gridCol>
                <a:gridCol w="4513077">
                  <a:extLst>
                    <a:ext uri="{9D8B030D-6E8A-4147-A177-3AD203B41FA5}">
                      <a16:colId xmlns:a16="http://schemas.microsoft.com/office/drawing/2014/main" val="263574426"/>
                    </a:ext>
                  </a:extLst>
                </a:gridCol>
              </a:tblGrid>
              <a:tr h="516601">
                <a:tc gridSpan="4"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활동실적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4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⑤</a:t>
                      </a:r>
                      <a:endParaRPr lang="ko-KR" altLang="en-US" sz="1400" b="1" kern="0" spc="-3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4496686"/>
                  </a:ext>
                </a:extLst>
              </a:tr>
              <a:tr h="516601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전시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공연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작품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프로젝트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5543945"/>
                  </a:ext>
                </a:extLst>
              </a:tr>
              <a:tr h="516601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발표 시기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0000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</a:t>
                      </a: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발표 장소 및 매체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7018747"/>
                  </a:ext>
                </a:extLst>
              </a:tr>
              <a:tr h="516601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주최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414020" marR="0" indent="-18796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7077651"/>
                  </a:ext>
                </a:extLst>
              </a:tr>
              <a:tr h="2388574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작품</a:t>
                      </a:r>
                      <a:r>
                        <a:rPr lang="en-US" altLang="ko-KR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프로젝트</a:t>
                      </a:r>
                      <a:r>
                        <a:rPr lang="en-US" altLang="ko-KR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400" b="1" kern="0" spc="-3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설명</a:t>
                      </a:r>
                      <a:endParaRPr lang="ko-KR" altLang="en-US" sz="1400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7020" marR="0" indent="-28702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○ 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072925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80975" y="1285238"/>
            <a:ext cx="2359941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>
              <a:lnSpc>
                <a:spcPct val="160000"/>
              </a:lnSpc>
            </a:pP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활동실적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증빙자료</a:t>
            </a: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305680" y="826901"/>
          <a:ext cx="11618095" cy="411861"/>
        </p:xfrm>
        <a:graphic>
          <a:graphicData uri="http://schemas.openxmlformats.org/drawingml/2006/table">
            <a:tbl>
              <a:tblPr/>
              <a:tblGrid>
                <a:gridCol w="11618095">
                  <a:extLst>
                    <a:ext uri="{9D8B030D-6E8A-4147-A177-3AD203B41FA5}">
                      <a16:colId xmlns:a16="http://schemas.microsoft.com/office/drawing/2014/main" val="1901559317"/>
                    </a:ext>
                  </a:extLst>
                </a:gridCol>
              </a:tblGrid>
              <a:tr h="41186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B.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활동 이력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145328"/>
                  </a:ext>
                </a:extLst>
              </a:tr>
            </a:tbl>
          </a:graphicData>
        </a:graphic>
      </p:graphicFrame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0D838-6DC9-4D70-9791-D29BA40A70FD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75341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037412"/>
              </p:ext>
            </p:extLst>
          </p:nvPr>
        </p:nvGraphicFramePr>
        <p:xfrm>
          <a:off x="305681" y="1234331"/>
          <a:ext cx="11618095" cy="5170787"/>
        </p:xfrm>
        <a:graphic>
          <a:graphicData uri="http://schemas.openxmlformats.org/drawingml/2006/table">
            <a:tbl>
              <a:tblPr/>
              <a:tblGrid>
                <a:gridCol w="2455890">
                  <a:extLst>
                    <a:ext uri="{9D8B030D-6E8A-4147-A177-3AD203B41FA5}">
                      <a16:colId xmlns:a16="http://schemas.microsoft.com/office/drawing/2014/main" val="3341846920"/>
                    </a:ext>
                  </a:extLst>
                </a:gridCol>
                <a:gridCol w="9162205">
                  <a:extLst>
                    <a:ext uri="{9D8B030D-6E8A-4147-A177-3AD203B41FA5}">
                      <a16:colId xmlns:a16="http://schemas.microsoft.com/office/drawing/2014/main" val="1441649181"/>
                    </a:ext>
                  </a:extLst>
                </a:gridCol>
              </a:tblGrid>
              <a:tr h="428483">
                <a:tc gridSpan="2">
                  <a:txBody>
                    <a:bodyPr/>
                    <a:lstStyle/>
                    <a:p>
                      <a:pPr marL="414020" marR="0" indent="-18796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증빙자료 </a:t>
                      </a:r>
                      <a:r>
                        <a:rPr lang="ko-KR" altLang="en-US" sz="1400" b="1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⑤</a:t>
                      </a:r>
                      <a:endParaRPr lang="ko-KR" altLang="en-US" sz="1400" b="1" kern="0" spc="-30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1098660"/>
                  </a:ext>
                </a:extLst>
              </a:tr>
              <a:tr h="578296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링크</a:t>
                      </a:r>
                      <a:r>
                        <a:rPr lang="en-US" altLang="ko-KR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URL)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370840" marR="0" indent="-18542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☞ 상기 실적과 관련된 온라인 링크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(URL)</a:t>
                      </a: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 있다면 주소를 기재해 주세요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14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> 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하이퍼링크 </a:t>
                      </a:r>
                      <a:r>
                        <a:rPr lang="ko-KR" altLang="en-US" sz="1400" kern="0" spc="-5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설정</a:t>
                      </a:r>
                      <a:r>
                        <a:rPr lang="en-US" altLang="ko-KR" sz="1400" kern="0" spc="-5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634435"/>
                  </a:ext>
                </a:extLst>
              </a:tr>
              <a:tr h="4164008">
                <a:tc>
                  <a:txBody>
                    <a:bodyPr/>
                    <a:lstStyle/>
                    <a:p>
                      <a:pPr marL="414020" marR="0" indent="-18796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증빙 이미지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370840" marR="0" indent="-18542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☞ 활동실적을 증빙할 수 있는 이미지를 첨부해 주세요</a:t>
                      </a:r>
                      <a:r>
                        <a:rPr lang="en-US" altLang="ko-KR" sz="1400" kern="0" spc="-3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335" marR="16335" marT="16335" marB="16335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3948313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90500" y="693554"/>
            <a:ext cx="2359941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>
              <a:lnSpc>
                <a:spcPct val="160000"/>
              </a:lnSpc>
            </a:pP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활동실적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증빙자료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0D838-6DC9-4D70-9791-D29BA40A70FD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37171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0052599"/>
              </p:ext>
            </p:extLst>
          </p:nvPr>
        </p:nvGraphicFramePr>
        <p:xfrm>
          <a:off x="315081" y="923416"/>
          <a:ext cx="11474583" cy="5499686"/>
        </p:xfrm>
        <a:graphic>
          <a:graphicData uri="http://schemas.openxmlformats.org/drawingml/2006/table">
            <a:tbl>
              <a:tblPr/>
              <a:tblGrid>
                <a:gridCol w="2650745">
                  <a:extLst>
                    <a:ext uri="{9D8B030D-6E8A-4147-A177-3AD203B41FA5}">
                      <a16:colId xmlns:a16="http://schemas.microsoft.com/office/drawing/2014/main" val="2137276821"/>
                    </a:ext>
                  </a:extLst>
                </a:gridCol>
                <a:gridCol w="8823838">
                  <a:extLst>
                    <a:ext uri="{9D8B030D-6E8A-4147-A177-3AD203B41FA5}">
                      <a16:colId xmlns:a16="http://schemas.microsoft.com/office/drawing/2014/main" val="2437354429"/>
                    </a:ext>
                  </a:extLst>
                </a:gridCol>
              </a:tblGrid>
              <a:tr h="488076">
                <a:tc>
                  <a:txBody>
                    <a:bodyPr/>
                    <a:lstStyle/>
                    <a:p>
                      <a:pPr marL="332740" marR="0" indent="-14732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‣ CV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7810" marR="37810" marT="10453" marB="10453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389890" marR="0" indent="-19558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☞ 전시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프로젝트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kern="0" spc="-50" dirty="0" err="1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레지던시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수상 및 교육 경험 목록 포함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자유양식</a:t>
                      </a:r>
                      <a:r>
                        <a:rPr lang="en-US" altLang="ko-KR" sz="1400" kern="0" spc="-5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en-US" altLang="ko-KR" sz="1400" kern="0" spc="-5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400" kern="0" spc="-5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 이내</a:t>
                      </a:r>
                      <a:r>
                        <a:rPr lang="en-US" altLang="ko-KR" sz="1400" kern="0" spc="-5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7810" marR="37810" marT="10453" marB="10453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2206946"/>
                  </a:ext>
                </a:extLst>
              </a:tr>
              <a:tr h="5011610">
                <a:tc gridSpan="2">
                  <a:txBody>
                    <a:bodyPr/>
                    <a:lstStyle/>
                    <a:p>
                      <a:pPr marL="287020" marR="0" indent="-28702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7810" marR="37810" marT="10453" marB="10453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3292633"/>
                  </a:ext>
                </a:extLst>
              </a:tr>
            </a:tbl>
          </a:graphicData>
        </a:graphic>
      </p:graphicFrame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0D838-6DC9-4D70-9791-D29BA40A70FD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7326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502</TotalTime>
  <Words>1144</Words>
  <Application>Microsoft Office PowerPoint</Application>
  <PresentationFormat>와이드스크린</PresentationFormat>
  <Paragraphs>212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2" baseType="lpstr">
      <vt:lpstr>HY헤드라인M</vt:lpstr>
      <vt:lpstr>돋움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arko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arko</dc:creator>
  <cp:lastModifiedBy>arko</cp:lastModifiedBy>
  <cp:revision>45</cp:revision>
  <dcterms:created xsi:type="dcterms:W3CDTF">2026-01-27T05:13:02Z</dcterms:created>
  <dcterms:modified xsi:type="dcterms:W3CDTF">2026-01-30T05:58:58Z</dcterms:modified>
</cp:coreProperties>
</file>