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3" r:id="rId7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96" d="100"/>
          <a:sy n="96" d="100"/>
        </p:scale>
        <p:origin x="810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6197a86f98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6197a86f98_0_5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6197a86f9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6197a86f98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6197a86f98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6197a86f98_0_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6197a86f98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6197a86f98_0_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6197a86f98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6197a86f98_0_4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forms.gle/CqhwgmpfHVMUAH7k9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arkolab@arko.or.kr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699" y="3550819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활동계획서 양식</a:t>
            </a:r>
            <a:endParaRPr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40FB240-B7E4-4CFB-83F3-27E5A32A6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977" y="4663813"/>
            <a:ext cx="2370045" cy="34563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C668734-4BB4-4286-9613-E998868C153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58" b="26886"/>
          <a:stretch/>
        </p:blipFill>
        <p:spPr>
          <a:xfrm>
            <a:off x="2064365" y="874040"/>
            <a:ext cx="5015267" cy="222688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982A0153-8552-436B-A00F-CCC618643407}"/>
              </a:ext>
            </a:extLst>
          </p:cNvPr>
          <p:cNvSpPr/>
          <p:nvPr/>
        </p:nvSpPr>
        <p:spPr>
          <a:xfrm>
            <a:off x="1857274" y="3450169"/>
            <a:ext cx="5491544" cy="109483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Google Shape;60;p14"/>
          <p:cNvSpPr txBox="1">
            <a:spLocks noGrp="1"/>
          </p:cNvSpPr>
          <p:nvPr>
            <p:ph type="ctrTitle"/>
          </p:nvPr>
        </p:nvSpPr>
        <p:spPr>
          <a:xfrm>
            <a:off x="-217307" y="1104377"/>
            <a:ext cx="9578612" cy="112308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457200" lvl="0" algn="l"/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2025 </a:t>
            </a:r>
            <a:r>
              <a:rPr lang="ko-KR" altLang="en-US" sz="9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아르코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9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크리틱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랩은 </a:t>
            </a:r>
            <a:r>
              <a:rPr lang="ko-KR" altLang="en-US" sz="9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비평가의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말과 글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</a:t>
            </a:r>
            <a:r>
              <a:rPr lang="ko-KR" altLang="en-US" sz="9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주목합니다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  <a:b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동시대 미술의 위치를 가늠하고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비평의 역할을 고민하며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이를 담아낼 언어를 고안하는 배움의 과정에 참여할 비평가를 찾습니다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  <a:b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더 친밀하고 정확한 언어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새로운 눈이 될 언어를 발굴하고 독자와의 접점을 다각도로 모색해 봅니다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  <a:b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선정 비평가는 총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개월간 기본 연구비를 지원받으며 </a:t>
            </a:r>
            <a:r>
              <a:rPr lang="en-US" altLang="ko-KR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#</a:t>
            </a:r>
            <a:r>
              <a:rPr lang="ko-KR" altLang="en-US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공간</a:t>
            </a:r>
            <a:r>
              <a:rPr lang="en-US" altLang="ko-KR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#</a:t>
            </a:r>
            <a:r>
              <a:rPr lang="ko-KR" altLang="en-US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미술사</a:t>
            </a:r>
            <a:r>
              <a:rPr lang="en-US" altLang="ko-KR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#</a:t>
            </a:r>
            <a:r>
              <a:rPr lang="ko-KR" altLang="en-US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사회</a:t>
            </a:r>
            <a:r>
              <a:rPr lang="en-US" altLang="ko-KR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#</a:t>
            </a:r>
            <a:r>
              <a:rPr lang="ko-KR" altLang="en-US" sz="1000" b="1" dirty="0">
                <a:solidFill>
                  <a:srgbClr val="002060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젠더</a:t>
            </a:r>
            <a:r>
              <a:rPr lang="ko-KR" altLang="en-US" sz="900" dirty="0">
                <a:solidFill>
                  <a:schemeClr val="tx1"/>
                </a:solidFill>
                <a:highlight>
                  <a:srgbClr val="FFFF00"/>
                </a:highlight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주제별 그룹 활동을 통해 공동 연구를 진행하며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최종 비평을 생산합니다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 </a:t>
            </a:r>
            <a:endParaRPr sz="9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9793DC6-ED93-4E35-9F70-DFBD4060E9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977" y="4650366"/>
            <a:ext cx="2370045" cy="34563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A6E3CD2-4738-48D2-9AE7-B5FC54324E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10" b="26886"/>
          <a:stretch/>
        </p:blipFill>
        <p:spPr>
          <a:xfrm>
            <a:off x="3523615" y="75923"/>
            <a:ext cx="2288192" cy="1013290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97C24AE2-6ED7-41DA-B894-322CC6FAB5CF}"/>
              </a:ext>
            </a:extLst>
          </p:cNvPr>
          <p:cNvSpPr/>
          <p:nvPr/>
        </p:nvSpPr>
        <p:spPr>
          <a:xfrm>
            <a:off x="1111727" y="1056942"/>
            <a:ext cx="7111967" cy="517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altLang="ko-KR" i="1" dirty="0">
                <a:solidFill>
                  <a:srgbClr val="FF0000"/>
                </a:solidFill>
              </a:rPr>
              <a:t>*</a:t>
            </a:r>
            <a:r>
              <a:rPr lang="ko-KR" altLang="en-US" i="1" dirty="0">
                <a:solidFill>
                  <a:srgbClr val="FF0000"/>
                </a:solidFill>
              </a:rPr>
              <a:t>활동계획서 제출 이전에 반드시 지원신청 구글 폼을 제출해주십시오</a:t>
            </a:r>
            <a:r>
              <a:rPr lang="en-US" altLang="ko-KR" i="1" dirty="0">
                <a:solidFill>
                  <a:srgbClr val="FF0000"/>
                </a:solidFill>
              </a:rPr>
              <a:t>.*</a:t>
            </a:r>
            <a:endParaRPr lang="en-US" altLang="ko-KR" i="1" dirty="0">
              <a:solidFill>
                <a:srgbClr val="0000FF"/>
              </a:solidFill>
            </a:endParaRPr>
          </a:p>
          <a:p>
            <a:pPr lvl="0" algn="ctr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ko-KR" altLang="en-US" sz="1100" i="1" dirty="0">
                <a:solidFill>
                  <a:srgbClr val="0000FF"/>
                </a:solidFill>
              </a:rPr>
              <a:t>지원신청 구글 폼 주소</a:t>
            </a:r>
            <a:r>
              <a:rPr lang="en-US" altLang="ko-KR" sz="1100" i="1" dirty="0">
                <a:solidFill>
                  <a:srgbClr val="0000FF"/>
                </a:solidFill>
              </a:rPr>
              <a:t>(</a:t>
            </a:r>
            <a:r>
              <a:rPr lang="ko-KR" altLang="en-US" sz="1100" i="1" dirty="0">
                <a:solidFill>
                  <a:srgbClr val="0000FF"/>
                </a:solidFill>
              </a:rPr>
              <a:t>우측 </a:t>
            </a:r>
            <a:r>
              <a:rPr lang="en-US" altLang="ko-KR" sz="1100" i="1" dirty="0">
                <a:solidFill>
                  <a:srgbClr val="0000FF"/>
                </a:solidFill>
              </a:rPr>
              <a:t>QR </a:t>
            </a:r>
            <a:r>
              <a:rPr lang="ko-KR" altLang="en-US" sz="1100" i="1" dirty="0">
                <a:solidFill>
                  <a:srgbClr val="0000FF"/>
                </a:solidFill>
              </a:rPr>
              <a:t>접속 가능</a:t>
            </a:r>
            <a:r>
              <a:rPr lang="en-US" altLang="ko-KR" sz="1100" i="1" dirty="0">
                <a:solidFill>
                  <a:srgbClr val="0000FF"/>
                </a:solidFill>
              </a:rPr>
              <a:t>)</a:t>
            </a:r>
            <a:r>
              <a:rPr lang="ko-KR" altLang="en-US" sz="1100" i="1" dirty="0">
                <a:solidFill>
                  <a:srgbClr val="0000FF"/>
                </a:solidFill>
              </a:rPr>
              <a:t> </a:t>
            </a:r>
            <a:r>
              <a:rPr lang="en-US" altLang="ko-KR" sz="1100" i="1" dirty="0">
                <a:solidFill>
                  <a:srgbClr val="0000FF"/>
                </a:solidFill>
              </a:rPr>
              <a:t>: </a:t>
            </a:r>
            <a:r>
              <a:rPr lang="en-US" altLang="ko-KR" sz="1100" i="1" dirty="0">
                <a:solidFill>
                  <a:srgbClr val="0000FF"/>
                </a:solidFill>
                <a:hlinkClick r:id="rId5"/>
              </a:rPr>
              <a:t>https://forms.gle/CqhwgmpfHVMUAH7k9</a:t>
            </a:r>
            <a:endParaRPr lang="en-US" altLang="ko-KR" sz="1100" i="1" dirty="0">
              <a:solidFill>
                <a:srgbClr val="FF0000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33CAD30-D3A7-4BB9-A64B-91A68851CF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5103" y="338435"/>
            <a:ext cx="1223023" cy="1223023"/>
          </a:xfrm>
          <a:prstGeom prst="rect">
            <a:avLst/>
          </a:prstGeom>
        </p:spPr>
      </p:pic>
      <p:sp>
        <p:nvSpPr>
          <p:cNvPr id="8" name="Google Shape;60;p14">
            <a:extLst>
              <a:ext uri="{FF2B5EF4-FFF2-40B4-BE49-F238E27FC236}">
                <a16:creationId xmlns:a16="http://schemas.microsoft.com/office/drawing/2014/main" id="{6CB836DB-CFF7-4800-B0F5-94A84E78C7F4}"/>
              </a:ext>
            </a:extLst>
          </p:cNvPr>
          <p:cNvSpPr txBox="1">
            <a:spLocks/>
          </p:cNvSpPr>
          <p:nvPr/>
        </p:nvSpPr>
        <p:spPr>
          <a:xfrm>
            <a:off x="95155" y="1944418"/>
            <a:ext cx="9838678" cy="1409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algn="l"/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운영위원회 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(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중간 비평가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1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구나연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서동진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윤원화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이진실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(</a:t>
            </a:r>
            <a:r>
              <a:rPr lang="ko-KR" altLang="en-US" sz="11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당연직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1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임근혜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(PM) </a:t>
            </a:r>
            <a:r>
              <a:rPr lang="ko-KR" altLang="en-US" sz="11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우아름</a:t>
            </a:r>
            <a:b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연구 주제 </a:t>
            </a:r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공간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미술사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사회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젠더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</a:p>
          <a:p>
            <a:pPr marL="457200" algn="l"/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지원 내용 </a:t>
            </a:r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인당 최대 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350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 원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((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활동비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250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 원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(50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만원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x5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개월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), (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원고료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최대 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100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 원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(2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 원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x50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최하 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40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))</a:t>
            </a:r>
          </a:p>
          <a:p>
            <a:pPr marL="457200" algn="l"/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운영 기간</a:t>
            </a:r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25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년 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7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~ 11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(5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개월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pPr marL="457200" algn="l"/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ko-KR" altLang="en-US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주요 활동 </a:t>
            </a:r>
            <a:r>
              <a:rPr lang="en-US" altLang="ko-KR" sz="11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그룹별 대면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100" dirty="0" err="1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비대면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공동 연구</a:t>
            </a:r>
            <a:r>
              <a:rPr lang="en-US" altLang="ko-KR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1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비평원고 집필</a:t>
            </a:r>
          </a:p>
        </p:txBody>
      </p:sp>
      <p:sp>
        <p:nvSpPr>
          <p:cNvPr id="11" name="Google Shape;60;p14">
            <a:extLst>
              <a:ext uri="{FF2B5EF4-FFF2-40B4-BE49-F238E27FC236}">
                <a16:creationId xmlns:a16="http://schemas.microsoft.com/office/drawing/2014/main" id="{8189D425-4382-4972-8EDE-4AA5EF845BD2}"/>
              </a:ext>
            </a:extLst>
          </p:cNvPr>
          <p:cNvSpPr txBox="1">
            <a:spLocks/>
          </p:cNvSpPr>
          <p:nvPr/>
        </p:nvSpPr>
        <p:spPr>
          <a:xfrm>
            <a:off x="1510842" y="3402971"/>
            <a:ext cx="5843046" cy="1094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/>
            <a:r>
              <a:rPr lang="en-US" altLang="ko-KR" sz="10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&lt;</a:t>
            </a:r>
            <a:r>
              <a:rPr lang="ko-KR" altLang="en-US" sz="10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참가자 모집</a:t>
            </a:r>
            <a:r>
              <a:rPr lang="en-US" altLang="ko-KR" sz="1000" b="1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&gt;</a:t>
            </a:r>
          </a:p>
          <a:p>
            <a:pPr marL="457200"/>
            <a:endParaRPr lang="en-US" altLang="ko-KR" sz="600" b="1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algn="l"/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모집 인원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4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개 그룹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각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총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8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명</a:t>
            </a:r>
            <a:endParaRPr lang="en-US" altLang="ko-KR" sz="9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algn="l"/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지원 자격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39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 미만</a:t>
            </a:r>
            <a:endParaRPr lang="en-US" altLang="ko-KR" sz="9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algn="l"/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접수 기간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en-US" altLang="ko-KR" sz="900" b="1" dirty="0">
                <a:solidFill>
                  <a:schemeClr val="accent1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2025. 6. 16.(</a:t>
            </a:r>
            <a:r>
              <a:rPr lang="ko-KR" altLang="en-US" sz="900" b="1" dirty="0">
                <a:solidFill>
                  <a:schemeClr val="accent1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</a:t>
            </a:r>
            <a:r>
              <a:rPr lang="en-US" altLang="ko-KR" sz="900" b="1" dirty="0">
                <a:solidFill>
                  <a:schemeClr val="accent1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~ 7.6.(</a:t>
            </a:r>
            <a:r>
              <a:rPr lang="ko-KR" altLang="en-US" sz="900" b="1" dirty="0">
                <a:solidFill>
                  <a:schemeClr val="accent1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</a:t>
            </a:r>
            <a:r>
              <a:rPr lang="en-US" altLang="ko-KR" sz="900" b="1" dirty="0">
                <a:solidFill>
                  <a:schemeClr val="accent1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/ 20</a:t>
            </a:r>
            <a:r>
              <a:rPr lang="ko-KR" altLang="en-US" sz="900" b="1" dirty="0">
                <a:solidFill>
                  <a:schemeClr val="accent1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일간</a:t>
            </a:r>
            <a:endParaRPr lang="en-US" altLang="ko-KR" sz="900" b="1" dirty="0">
              <a:solidFill>
                <a:schemeClr val="accent1">
                  <a:lumMod val="7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algn="l"/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선정 발표일 </a:t>
            </a:r>
            <a:r>
              <a:rPr lang="en-US" altLang="ko-KR" sz="900" dirty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r>
              <a:rPr lang="en-US" altLang="ko-KR" sz="9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2025. 7. 14.(</a:t>
            </a:r>
            <a:r>
              <a:rPr lang="ko-KR" altLang="en-US" sz="9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</a:t>
            </a:r>
            <a:r>
              <a:rPr lang="en-US" altLang="ko-KR" sz="9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그간의 활동을 소개해 주세요.</a:t>
            </a:r>
            <a:r>
              <a:rPr lang="en-US" altLang="ko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(</a:t>
            </a:r>
            <a:r>
              <a:rPr lang="ko-KR" altLang="en-US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최대 </a:t>
            </a:r>
            <a:r>
              <a:rPr lang="en-US" altLang="ko-KR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페이지</a:t>
            </a:r>
            <a:r>
              <a:rPr lang="en-US" altLang="ko-KR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ko" altLang="en-US" sz="1000" i="1" dirty="0">
                <a:solidFill>
                  <a:srgbClr val="0070C0"/>
                </a:solidFill>
              </a:rPr>
              <a:t>*</a:t>
            </a:r>
            <a:r>
              <a:rPr lang="ko-KR" altLang="en-US" sz="1000" i="1" dirty="0">
                <a:solidFill>
                  <a:srgbClr val="0070C0"/>
                </a:solidFill>
              </a:rPr>
              <a:t> </a:t>
            </a:r>
            <a:r>
              <a:rPr lang="ko" sz="1000" i="1" dirty="0">
                <a:solidFill>
                  <a:srgbClr val="0070C0"/>
                </a:solidFill>
              </a:rPr>
              <a:t>보유한 활동 기록 사진이나 레퍼런스 자료 등을 활용해도 좋습니다</a:t>
            </a:r>
            <a:r>
              <a:rPr lang="ko" sz="1000" dirty="0">
                <a:solidFill>
                  <a:srgbClr val="0070C0"/>
                </a:solidFill>
              </a:rPr>
              <a:t>.</a:t>
            </a:r>
            <a:endParaRPr sz="1000" dirty="0">
              <a:solidFill>
                <a:srgbClr val="0070C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ko" altLang="en-US" sz="1000" i="1" dirty="0">
                <a:solidFill>
                  <a:srgbClr val="0070C0"/>
                </a:solidFill>
              </a:rPr>
              <a:t>*</a:t>
            </a:r>
            <a:r>
              <a:rPr lang="ko-KR" altLang="en-US" sz="1000" i="1" dirty="0">
                <a:solidFill>
                  <a:srgbClr val="0070C0"/>
                </a:solidFill>
              </a:rPr>
              <a:t> </a:t>
            </a:r>
            <a:r>
              <a:rPr lang="ko" sz="1000" i="1" dirty="0">
                <a:solidFill>
                  <a:srgbClr val="0070C0"/>
                </a:solidFill>
              </a:rPr>
              <a:t>페이지 추가가 필요할 경우 ‘새 슬라이드 추가’ 로 작성하고, 본 가이드 글은 삭제</a:t>
            </a:r>
            <a:r>
              <a:rPr lang="ko" altLang="en-US" sz="1000" i="1" dirty="0">
                <a:solidFill>
                  <a:srgbClr val="0070C0"/>
                </a:solidFill>
              </a:rPr>
              <a:t> </a:t>
            </a:r>
            <a:r>
              <a:rPr lang="ko" sz="1000" i="1" dirty="0">
                <a:solidFill>
                  <a:srgbClr val="0070C0"/>
                </a:solidFill>
              </a:rPr>
              <a:t>후 작성해 주세요.</a:t>
            </a:r>
            <a:endParaRPr sz="1000" i="1" dirty="0">
              <a:solidFill>
                <a:srgbClr val="0070C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dirty="0"/>
          </a:p>
        </p:txBody>
      </p:sp>
      <p:sp>
        <p:nvSpPr>
          <p:cNvPr id="67" name="Google Shape;67;p15"/>
          <p:cNvSpPr txBox="1"/>
          <p:nvPr/>
        </p:nvSpPr>
        <p:spPr>
          <a:xfrm>
            <a:off x="1969850" y="2176575"/>
            <a:ext cx="7210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14FB491-B2E3-4A67-B36C-05F488DEF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977" y="4663813"/>
            <a:ext cx="2370045" cy="3456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/>
            <a:r>
              <a:rPr lang="ko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지원 동기를 작성해 주세요.</a:t>
            </a:r>
            <a:r>
              <a:rPr lang="en-US" altLang="ko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(</a:t>
            </a:r>
            <a:r>
              <a:rPr lang="ko-KR" altLang="en-US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최대 </a:t>
            </a:r>
            <a:r>
              <a:rPr lang="en-US" altLang="ko-KR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페이지</a:t>
            </a:r>
            <a:r>
              <a:rPr lang="en-US" altLang="ko-KR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endParaRPr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altLang="en-US" sz="1000" i="1" dirty="0">
                <a:solidFill>
                  <a:srgbClr val="0070C0"/>
                </a:solidFill>
              </a:rPr>
              <a:t>*</a:t>
            </a:r>
            <a:r>
              <a:rPr lang="ko-KR" altLang="en-US" sz="1000" i="1" dirty="0">
                <a:solidFill>
                  <a:srgbClr val="0070C0"/>
                </a:solidFill>
              </a:rPr>
              <a:t> </a:t>
            </a:r>
            <a:r>
              <a:rPr lang="ko" sz="1000" i="1" dirty="0">
                <a:solidFill>
                  <a:srgbClr val="0070C0"/>
                </a:solidFill>
              </a:rPr>
              <a:t>크리틱 랩의 운영 방식, 연구 지원 방식에 기대하는 바가 있다면 포함해 작성해 주세요.</a:t>
            </a:r>
            <a:endParaRPr lang="en-US" altLang="ko" sz="1000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ko-KR" altLang="en-US" sz="1000" i="1" dirty="0">
                <a:solidFill>
                  <a:srgbClr val="0070C0"/>
                </a:solidFill>
              </a:rPr>
              <a:t>* 페이지 추가가 필요할 경우 ‘새 슬라이드 추가’ 로 작성하고</a:t>
            </a:r>
            <a:r>
              <a:rPr lang="en-US" altLang="ko-KR" sz="1000" i="1" dirty="0">
                <a:solidFill>
                  <a:srgbClr val="0070C0"/>
                </a:solidFill>
              </a:rPr>
              <a:t>, </a:t>
            </a:r>
            <a:r>
              <a:rPr lang="ko-KR" altLang="en-US" sz="1000" i="1" dirty="0">
                <a:solidFill>
                  <a:srgbClr val="0070C0"/>
                </a:solidFill>
              </a:rPr>
              <a:t>본 가이드 글은 삭제 후 작성해 주세요</a:t>
            </a:r>
            <a:r>
              <a:rPr lang="en-US" altLang="ko-KR" sz="1000" i="1" dirty="0">
                <a:solidFill>
                  <a:srgbClr val="0070C0"/>
                </a:solidFill>
              </a:rPr>
              <a:t>.</a:t>
            </a:r>
            <a:endParaRPr lang="ko-KR" altLang="en-US" sz="1000" i="1" dirty="0">
              <a:solidFill>
                <a:srgbClr val="0070C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32E4CEC-1C31-45CA-9733-FDBEA4B693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977" y="4663813"/>
            <a:ext cx="2370045" cy="34563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본인의 비평 주제와 연구 계획을 작성해 주세요. </a:t>
            </a:r>
            <a:endParaRPr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85" name="Google Shape;85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altLang="en-US" sz="1000" i="1" dirty="0">
                <a:solidFill>
                  <a:srgbClr val="0070C0"/>
                </a:solidFill>
              </a:rPr>
              <a:t>*</a:t>
            </a:r>
            <a:r>
              <a:rPr lang="ko-KR" altLang="en-US" sz="1000" i="1" dirty="0">
                <a:solidFill>
                  <a:srgbClr val="0070C0"/>
                </a:solidFill>
              </a:rPr>
              <a:t> </a:t>
            </a:r>
            <a:r>
              <a:rPr lang="ko" sz="1000" i="1" dirty="0">
                <a:solidFill>
                  <a:srgbClr val="0070C0"/>
                </a:solidFill>
              </a:rPr>
              <a:t>연구 주제에 도달하</a:t>
            </a:r>
            <a:r>
              <a:rPr lang="ko" altLang="en-US" sz="1000" i="1" dirty="0">
                <a:solidFill>
                  <a:srgbClr val="0070C0"/>
                </a:solidFill>
              </a:rPr>
              <a:t>기까지</a:t>
            </a:r>
            <a:r>
              <a:rPr lang="ko-KR" altLang="en-US" sz="1000" i="1" dirty="0">
                <a:solidFill>
                  <a:srgbClr val="0070C0"/>
                </a:solidFill>
              </a:rPr>
              <a:t> </a:t>
            </a:r>
            <a:r>
              <a:rPr lang="ko" sz="1000" i="1" dirty="0">
                <a:solidFill>
                  <a:srgbClr val="0070C0"/>
                </a:solidFill>
              </a:rPr>
              <a:t>생각의 배경을 자유롭게 기재해주세요.</a:t>
            </a:r>
            <a:endParaRPr lang="en-US" altLang="ko" sz="1000" i="1" dirty="0">
              <a:solidFill>
                <a:srgbClr val="0070C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000" i="1" dirty="0">
                <a:solidFill>
                  <a:srgbClr val="0070C0"/>
                </a:solidFill>
              </a:rPr>
              <a:t>* 연구 주제와 방식</a:t>
            </a:r>
            <a:r>
              <a:rPr lang="en-US" altLang="ko-KR" sz="1000" i="1" dirty="0">
                <a:solidFill>
                  <a:srgbClr val="0070C0"/>
                </a:solidFill>
              </a:rPr>
              <a:t>,</a:t>
            </a:r>
            <a:r>
              <a:rPr lang="ko-KR" altLang="en-US" sz="1000" i="1" dirty="0">
                <a:solidFill>
                  <a:srgbClr val="0070C0"/>
                </a:solidFill>
              </a:rPr>
              <a:t> 비평 형식 등에 관해 작성해 주세요</a:t>
            </a:r>
            <a:r>
              <a:rPr lang="en-US" altLang="ko-KR" sz="1000" i="1" dirty="0">
                <a:solidFill>
                  <a:srgbClr val="0070C0"/>
                </a:solidFill>
              </a:rPr>
              <a:t>. </a:t>
            </a:r>
            <a:r>
              <a:rPr lang="ko" sz="1000" i="1" dirty="0">
                <a:solidFill>
                  <a:srgbClr val="0070C0"/>
                </a:solidFill>
              </a:rPr>
              <a:t> </a:t>
            </a:r>
            <a:endParaRPr lang="en-US" altLang="ko" sz="1000" i="1" dirty="0">
              <a:solidFill>
                <a:srgbClr val="0070C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altLang="en-US" sz="1000" i="1" dirty="0">
                <a:solidFill>
                  <a:srgbClr val="0070C0"/>
                </a:solidFill>
              </a:rPr>
              <a:t>*</a:t>
            </a:r>
            <a:r>
              <a:rPr lang="ko-KR" altLang="en-US" sz="1000" i="1" dirty="0">
                <a:solidFill>
                  <a:srgbClr val="0070C0"/>
                </a:solidFill>
              </a:rPr>
              <a:t> </a:t>
            </a:r>
            <a:r>
              <a:rPr lang="ko" sz="1000" i="1" dirty="0">
                <a:solidFill>
                  <a:srgbClr val="0070C0"/>
                </a:solidFill>
              </a:rPr>
              <a:t>크리틱 랩의 운영 방식, 연구 지원 방식에 기대하는 바가 있다면 포함해서 작성해 주세요</a:t>
            </a:r>
            <a:r>
              <a:rPr lang="ko" sz="1000" i="1" dirty="0">
                <a:solidFill>
                  <a:srgbClr val="0000FF"/>
                </a:solidFill>
              </a:rPr>
              <a:t>.</a:t>
            </a:r>
            <a:endParaRPr lang="en-US" altLang="ko" sz="1000" i="1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ko-KR" altLang="en-US" sz="1000" i="1" dirty="0">
                <a:solidFill>
                  <a:srgbClr val="0070C0"/>
                </a:solidFill>
              </a:rPr>
              <a:t>* 페이지 추가가 필요할 경우 ‘새 슬라이드 추가’ 로 작성하고</a:t>
            </a:r>
            <a:r>
              <a:rPr lang="en-US" altLang="ko-KR" sz="1000" i="1" dirty="0">
                <a:solidFill>
                  <a:srgbClr val="0070C0"/>
                </a:solidFill>
              </a:rPr>
              <a:t>, </a:t>
            </a:r>
            <a:r>
              <a:rPr lang="ko-KR" altLang="en-US" sz="1000" i="1" dirty="0">
                <a:solidFill>
                  <a:srgbClr val="0070C0"/>
                </a:solidFill>
              </a:rPr>
              <a:t>본 가이드 글은 삭제 후 작성해 주세요</a:t>
            </a:r>
            <a:r>
              <a:rPr lang="en-US" altLang="ko-KR" sz="1000" i="1" dirty="0">
                <a:solidFill>
                  <a:srgbClr val="0070C0"/>
                </a:solidFill>
              </a:rPr>
              <a:t>.</a:t>
            </a:r>
            <a:endParaRPr lang="ko-KR" altLang="en-US" sz="1000" i="1" dirty="0">
              <a:solidFill>
                <a:srgbClr val="0070C0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91EEA8D-645A-4B1E-9468-D6F1C5D18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977" y="4663813"/>
            <a:ext cx="2370045" cy="3456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ko" b="1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비평원고 (최대 2편)</a:t>
            </a:r>
            <a:endParaRPr b="1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7" name="Google Shape;97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lvl="0" indent="0">
              <a:buNone/>
            </a:pPr>
            <a:r>
              <a:rPr lang="ko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 가급적 텍스트</a:t>
            </a:r>
            <a:r>
              <a:rPr lang="ko" altLang="en-US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나</a:t>
            </a:r>
            <a:r>
              <a:rPr lang="ko-KR" altLang="en-US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PDF</a:t>
            </a:r>
            <a:r>
              <a:rPr lang="ko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형태로 제출해 주세요. (스크린 캡쳐 등 이미지 형태 지양)</a:t>
            </a:r>
            <a:endParaRPr lang="en-US" altLang="ko" sz="1000" i="1" dirty="0">
              <a:solidFill>
                <a:srgbClr val="0070C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lvl="0" indent="0">
              <a:buNone/>
            </a:pPr>
            <a:r>
              <a:rPr lang="ko" altLang="ko-KR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 </a:t>
            </a:r>
            <a:r>
              <a:rPr lang="ko" altLang="en-US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본</a:t>
            </a:r>
            <a:r>
              <a:rPr lang="ko-KR" altLang="en-US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문서에는 아래 항목을 채우고</a:t>
            </a:r>
            <a:r>
              <a:rPr lang="en-US" altLang="ko-KR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원고 파일은 </a:t>
            </a:r>
            <a:r>
              <a:rPr lang="en-US" altLang="ko-KR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arkolab@arko.or.kr</a:t>
            </a:r>
            <a:r>
              <a:rPr lang="ko-KR" altLang="en-US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로 제출해 주세요</a:t>
            </a:r>
            <a:r>
              <a:rPr lang="en-US" altLang="ko-KR" sz="1000" i="1" dirty="0"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</a:t>
            </a:r>
            <a:endParaRPr lang="ko-KR" altLang="en-US" sz="1000" i="1" dirty="0">
              <a:solidFill>
                <a:srgbClr val="0070C0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ko-KR" altLang="en-US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글 제목 ①</a:t>
            </a:r>
            <a:r>
              <a:rPr lang="en-US" altLang="ko-KR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</a:t>
            </a:r>
            <a:endParaRPr lang="ko-KR" altLang="en-US" sz="12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집필 년도:</a:t>
            </a:r>
            <a:endParaRPr sz="12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발표 지면: </a:t>
            </a:r>
            <a:endParaRPr lang="en-US" altLang="ko" sz="12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ko-KR" altLang="en-US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글 제목 </a:t>
            </a:r>
            <a:r>
              <a:rPr lang="en-US" altLang="ko-KR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②:</a:t>
            </a:r>
            <a:endParaRPr lang="ko-KR" altLang="en-US" sz="12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-KR" altLang="en-US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집필 년도</a:t>
            </a:r>
            <a:r>
              <a:rPr lang="en-US" altLang="ko-KR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</a:t>
            </a:r>
            <a:endParaRPr lang="ko-KR" altLang="en-US" sz="12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-KR" altLang="en-US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발표 지면</a:t>
            </a:r>
            <a:r>
              <a:rPr lang="en-US" altLang="ko-KR" sz="12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: </a:t>
            </a:r>
            <a:endParaRPr lang="ko-KR" altLang="en-US" sz="12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C29AC48-9A2C-4A7F-9E28-30CCC8E35F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6977" y="4663813"/>
            <a:ext cx="2370045" cy="34563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488</Words>
  <Application>Microsoft Office PowerPoint</Application>
  <PresentationFormat>화면 슬라이드 쇼(16:9)</PresentationFormat>
  <Paragraphs>34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맑은 고딕</vt:lpstr>
      <vt:lpstr>함초롬돋움</vt:lpstr>
      <vt:lpstr>Arial</vt:lpstr>
      <vt:lpstr>Simple Light</vt:lpstr>
      <vt:lpstr>PowerPoint 프레젠테이션</vt:lpstr>
      <vt:lpstr>2025 아르코 크리틱 랩은 비평가의 말과 글에 주목합니다.  동시대 미술의 위치를 가늠하고, 비평의 역할을 고민하며, 이를 담아낼 언어를 고안하는 배움의 과정에 참여할 비평가를 찾습니다.  더 친밀하고 정확한 언어, 새로운 눈이 될 언어를 발굴하고 독자와의 접점을 다각도로 모색해 봅니다.  선정 비평가는 총 5개월간 기본 연구비를 지원받으며 #공간, #미술사, #사회, #젠더 주제별 그룹 활동을 통해 공동 연구를 진행하며, 최종 비평을 생산합니다. </vt:lpstr>
      <vt:lpstr>그간의 활동을 소개해 주세요. (최대 3페이지)</vt:lpstr>
      <vt:lpstr>지원 동기를 작성해 주세요. (최대 3페이지)</vt:lpstr>
      <vt:lpstr>본인의 비평 주제와 연구 계획을 작성해 주세요. </vt:lpstr>
      <vt:lpstr>비평원고 (최대 2편)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2025 Arko Critics LAB</dc:title>
  <dc:creator>ARKO</dc:creator>
  <cp:lastModifiedBy>ARKO</cp:lastModifiedBy>
  <cp:revision>14</cp:revision>
  <cp:lastPrinted>2025-06-16T01:03:23Z</cp:lastPrinted>
  <dcterms:modified xsi:type="dcterms:W3CDTF">2025-07-01T08:01:46Z</dcterms:modified>
</cp:coreProperties>
</file>